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7" r:id="rId3"/>
    <p:sldId id="258" r:id="rId4"/>
    <p:sldId id="259" r:id="rId5"/>
    <p:sldId id="260" r:id="rId6"/>
    <p:sldId id="261" r:id="rId7"/>
    <p:sldId id="267" r:id="rId8"/>
    <p:sldId id="262" r:id="rId9"/>
    <p:sldId id="263" r:id="rId10"/>
    <p:sldId id="264" r:id="rId11"/>
    <p:sldId id="265" r:id="rId12"/>
    <p:sldId id="266" r:id="rId13"/>
  </p:sldIdLst>
  <p:sldSz cx="12192000" cy="6858000"/>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11"/>
    <p:restoredTop sz="94607"/>
  </p:normalViewPr>
  <p:slideViewPr>
    <p:cSldViewPr snapToGrid="0">
      <p:cViewPr>
        <p:scale>
          <a:sx n="89" d="100"/>
          <a:sy n="89" d="100"/>
        </p:scale>
        <p:origin x="1336" y="5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72FB2F4-4C7F-2D49-9684-18ABF562723F}" type="datetimeFigureOut">
              <a:rPr lang="fr-FR" smtClean="0"/>
              <a:t>18/09/2025</a:t>
            </a:fld>
            <a:endParaRPr lang="fr-FR"/>
          </a:p>
        </p:txBody>
      </p:sp>
      <p:sp>
        <p:nvSpPr>
          <p:cNvPr id="4" name="Espace réservé de l'image des diapositives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note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1622551-A3B5-B84B-8BB9-CA645CF9A748}" type="slidenum">
              <a:rPr lang="fr-FR" smtClean="0"/>
              <a:t>‹N°›</a:t>
            </a:fld>
            <a:endParaRPr lang="fr-FR"/>
          </a:p>
        </p:txBody>
      </p:sp>
    </p:spTree>
    <p:extLst>
      <p:ext uri="{BB962C8B-B14F-4D97-AF65-F5344CB8AC3E}">
        <p14:creationId xmlns:p14="http://schemas.microsoft.com/office/powerpoint/2010/main" val="372404105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1622551-A3B5-B84B-8BB9-CA645CF9A748}" type="slidenum">
              <a:rPr lang="fr-FR" smtClean="0"/>
              <a:t>6</a:t>
            </a:fld>
            <a:endParaRPr lang="fr-FR"/>
          </a:p>
        </p:txBody>
      </p:sp>
    </p:spTree>
    <p:extLst>
      <p:ext uri="{BB962C8B-B14F-4D97-AF65-F5344CB8AC3E}">
        <p14:creationId xmlns:p14="http://schemas.microsoft.com/office/powerpoint/2010/main" val="181694995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not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5"/>
          </p:nvPr>
        </p:nvSpPr>
        <p:spPr/>
        <p:txBody>
          <a:bodyPr/>
          <a:lstStyle/>
          <a:p>
            <a:fld id="{21622551-A3B5-B84B-8BB9-CA645CF9A748}" type="slidenum">
              <a:rPr lang="fr-FR" smtClean="0"/>
              <a:t>7</a:t>
            </a:fld>
            <a:endParaRPr lang="fr-FR"/>
          </a:p>
        </p:txBody>
      </p:sp>
    </p:spTree>
    <p:extLst>
      <p:ext uri="{BB962C8B-B14F-4D97-AF65-F5344CB8AC3E}">
        <p14:creationId xmlns:p14="http://schemas.microsoft.com/office/powerpoint/2010/main" val="164459329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A3A0755-7833-A9FD-5481-E53F23C85314}"/>
              </a:ext>
            </a:extLst>
          </p:cNvPr>
          <p:cNvSpPr>
            <a:spLocks noGrp="1"/>
          </p:cNvSpPr>
          <p:nvPr>
            <p:ph type="ctrTitle"/>
          </p:nvPr>
        </p:nvSpPr>
        <p:spPr>
          <a:xfrm>
            <a:off x="1524000" y="1122363"/>
            <a:ext cx="9144000" cy="2387600"/>
          </a:xfrm>
        </p:spPr>
        <p:txBody>
          <a:bodyPr anchor="b"/>
          <a:lstStyle>
            <a:lvl1pPr algn="ctr">
              <a:defRPr sz="6000"/>
            </a:lvl1pPr>
          </a:lstStyle>
          <a:p>
            <a:r>
              <a:rPr lang="fr-FR"/>
              <a:t>Modifiez le style du titre</a:t>
            </a:r>
          </a:p>
        </p:txBody>
      </p:sp>
      <p:sp>
        <p:nvSpPr>
          <p:cNvPr id="3" name="Sous-titre 2">
            <a:extLst>
              <a:ext uri="{FF2B5EF4-FFF2-40B4-BE49-F238E27FC236}">
                <a16:creationId xmlns:a16="http://schemas.microsoft.com/office/drawing/2014/main" id="{738980C8-EF64-9E65-3FDC-1C2C650DE30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p>
        </p:txBody>
      </p:sp>
      <p:sp>
        <p:nvSpPr>
          <p:cNvPr id="4" name="Espace réservé de la date 3">
            <a:extLst>
              <a:ext uri="{FF2B5EF4-FFF2-40B4-BE49-F238E27FC236}">
                <a16:creationId xmlns:a16="http://schemas.microsoft.com/office/drawing/2014/main" id="{7880E4F4-51D7-42A0-D433-CD972CA7B23F}"/>
              </a:ext>
            </a:extLst>
          </p:cNvPr>
          <p:cNvSpPr>
            <a:spLocks noGrp="1"/>
          </p:cNvSpPr>
          <p:nvPr>
            <p:ph type="dt" sz="half" idx="10"/>
          </p:nvPr>
        </p:nvSpPr>
        <p:spPr/>
        <p:txBody>
          <a:bodyPr/>
          <a:lstStyle/>
          <a:p>
            <a:fld id="{1ABE2C47-42D5-EA47-875D-E36FFE5FAC19}" type="datetimeFigureOut">
              <a:rPr lang="fr-FR" smtClean="0"/>
              <a:t>18/09/2025</a:t>
            </a:fld>
            <a:endParaRPr lang="fr-FR"/>
          </a:p>
        </p:txBody>
      </p:sp>
      <p:sp>
        <p:nvSpPr>
          <p:cNvPr id="5" name="Espace réservé du pied de page 4">
            <a:extLst>
              <a:ext uri="{FF2B5EF4-FFF2-40B4-BE49-F238E27FC236}">
                <a16:creationId xmlns:a16="http://schemas.microsoft.com/office/drawing/2014/main" id="{BE0B097F-39F8-31DE-E51C-4D45543765B0}"/>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19F34AB8-5CF0-1CEE-5160-942BC66CA386}"/>
              </a:ext>
            </a:extLst>
          </p:cNvPr>
          <p:cNvSpPr>
            <a:spLocks noGrp="1"/>
          </p:cNvSpPr>
          <p:nvPr>
            <p:ph type="sldNum" sz="quarter" idx="12"/>
          </p:nvPr>
        </p:nvSpPr>
        <p:spPr/>
        <p:txBody>
          <a:bodyPr/>
          <a:lstStyle/>
          <a:p>
            <a:fld id="{FC5D1E9F-3964-AF43-A541-CE58F19DB20B}" type="slidenum">
              <a:rPr lang="fr-FR" smtClean="0"/>
              <a:t>‹N°›</a:t>
            </a:fld>
            <a:endParaRPr lang="fr-FR"/>
          </a:p>
        </p:txBody>
      </p:sp>
    </p:spTree>
    <p:extLst>
      <p:ext uri="{BB962C8B-B14F-4D97-AF65-F5344CB8AC3E}">
        <p14:creationId xmlns:p14="http://schemas.microsoft.com/office/powerpoint/2010/main" val="2567509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45AB2F3-9684-D543-0A14-19533810380F}"/>
              </a:ext>
            </a:extLst>
          </p:cNvPr>
          <p:cNvSpPr>
            <a:spLocks noGrp="1"/>
          </p:cNvSpPr>
          <p:nvPr>
            <p:ph type="title"/>
          </p:nvPr>
        </p:nvSpPr>
        <p:spPr/>
        <p:txBody>
          <a:bodyPr/>
          <a:lstStyle/>
          <a:p>
            <a:r>
              <a:rPr lang="fr-FR"/>
              <a:t>Modifiez le style du titre</a:t>
            </a:r>
          </a:p>
        </p:txBody>
      </p:sp>
      <p:sp>
        <p:nvSpPr>
          <p:cNvPr id="3" name="Espace réservé du texte vertical 2">
            <a:extLst>
              <a:ext uri="{FF2B5EF4-FFF2-40B4-BE49-F238E27FC236}">
                <a16:creationId xmlns:a16="http://schemas.microsoft.com/office/drawing/2014/main" id="{BD37CEC6-F23E-37B9-C175-48090A13354D}"/>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6B87972A-498F-2EFB-DCB4-DDED8E083F06}"/>
              </a:ext>
            </a:extLst>
          </p:cNvPr>
          <p:cNvSpPr>
            <a:spLocks noGrp="1"/>
          </p:cNvSpPr>
          <p:nvPr>
            <p:ph type="dt" sz="half" idx="10"/>
          </p:nvPr>
        </p:nvSpPr>
        <p:spPr/>
        <p:txBody>
          <a:bodyPr/>
          <a:lstStyle/>
          <a:p>
            <a:fld id="{1ABE2C47-42D5-EA47-875D-E36FFE5FAC19}" type="datetimeFigureOut">
              <a:rPr lang="fr-FR" smtClean="0"/>
              <a:t>18/09/2025</a:t>
            </a:fld>
            <a:endParaRPr lang="fr-FR"/>
          </a:p>
        </p:txBody>
      </p:sp>
      <p:sp>
        <p:nvSpPr>
          <p:cNvPr id="5" name="Espace réservé du pied de page 4">
            <a:extLst>
              <a:ext uri="{FF2B5EF4-FFF2-40B4-BE49-F238E27FC236}">
                <a16:creationId xmlns:a16="http://schemas.microsoft.com/office/drawing/2014/main" id="{4B65F92F-56C1-218D-9E28-E6532DAB0438}"/>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C0C87E21-A0D6-B240-C4A1-CACAE0FCE846}"/>
              </a:ext>
            </a:extLst>
          </p:cNvPr>
          <p:cNvSpPr>
            <a:spLocks noGrp="1"/>
          </p:cNvSpPr>
          <p:nvPr>
            <p:ph type="sldNum" sz="quarter" idx="12"/>
          </p:nvPr>
        </p:nvSpPr>
        <p:spPr/>
        <p:txBody>
          <a:bodyPr/>
          <a:lstStyle/>
          <a:p>
            <a:fld id="{FC5D1E9F-3964-AF43-A541-CE58F19DB20B}" type="slidenum">
              <a:rPr lang="fr-FR" smtClean="0"/>
              <a:t>‹N°›</a:t>
            </a:fld>
            <a:endParaRPr lang="fr-FR"/>
          </a:p>
        </p:txBody>
      </p:sp>
    </p:spTree>
    <p:extLst>
      <p:ext uri="{BB962C8B-B14F-4D97-AF65-F5344CB8AC3E}">
        <p14:creationId xmlns:p14="http://schemas.microsoft.com/office/powerpoint/2010/main" val="1934887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D87CCF6B-9A63-9BC3-406E-EB06CA4FE3AA}"/>
              </a:ext>
            </a:extLst>
          </p:cNvPr>
          <p:cNvSpPr>
            <a:spLocks noGrp="1"/>
          </p:cNvSpPr>
          <p:nvPr>
            <p:ph type="title" orient="vert"/>
          </p:nvPr>
        </p:nvSpPr>
        <p:spPr>
          <a:xfrm>
            <a:off x="8724900" y="365125"/>
            <a:ext cx="2628900" cy="5811838"/>
          </a:xfrm>
        </p:spPr>
        <p:txBody>
          <a:bodyPr vert="eaVert"/>
          <a:lstStyle/>
          <a:p>
            <a:r>
              <a:rPr lang="fr-FR"/>
              <a:t>Modifiez le style du titre</a:t>
            </a:r>
          </a:p>
        </p:txBody>
      </p:sp>
      <p:sp>
        <p:nvSpPr>
          <p:cNvPr id="3" name="Espace réservé du texte vertical 2">
            <a:extLst>
              <a:ext uri="{FF2B5EF4-FFF2-40B4-BE49-F238E27FC236}">
                <a16:creationId xmlns:a16="http://schemas.microsoft.com/office/drawing/2014/main" id="{96569865-0751-626B-B6CE-94E05FAAB89B}"/>
              </a:ext>
            </a:extLst>
          </p:cNvPr>
          <p:cNvSpPr>
            <a:spLocks noGrp="1"/>
          </p:cNvSpPr>
          <p:nvPr>
            <p:ph type="body" orient="vert" idx="1"/>
          </p:nvPr>
        </p:nvSpPr>
        <p:spPr>
          <a:xfrm>
            <a:off x="838200" y="365125"/>
            <a:ext cx="7734300"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E8C6A72D-DFEE-AFA6-2B5B-73EF94307A9B}"/>
              </a:ext>
            </a:extLst>
          </p:cNvPr>
          <p:cNvSpPr>
            <a:spLocks noGrp="1"/>
          </p:cNvSpPr>
          <p:nvPr>
            <p:ph type="dt" sz="half" idx="10"/>
          </p:nvPr>
        </p:nvSpPr>
        <p:spPr/>
        <p:txBody>
          <a:bodyPr/>
          <a:lstStyle/>
          <a:p>
            <a:fld id="{1ABE2C47-42D5-EA47-875D-E36FFE5FAC19}" type="datetimeFigureOut">
              <a:rPr lang="fr-FR" smtClean="0"/>
              <a:t>18/09/2025</a:t>
            </a:fld>
            <a:endParaRPr lang="fr-FR"/>
          </a:p>
        </p:txBody>
      </p:sp>
      <p:sp>
        <p:nvSpPr>
          <p:cNvPr id="5" name="Espace réservé du pied de page 4">
            <a:extLst>
              <a:ext uri="{FF2B5EF4-FFF2-40B4-BE49-F238E27FC236}">
                <a16:creationId xmlns:a16="http://schemas.microsoft.com/office/drawing/2014/main" id="{A2D200CB-795A-0E35-F587-BCF3D6780993}"/>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53D92188-5910-B1A1-D232-D63EDA6AE7AD}"/>
              </a:ext>
            </a:extLst>
          </p:cNvPr>
          <p:cNvSpPr>
            <a:spLocks noGrp="1"/>
          </p:cNvSpPr>
          <p:nvPr>
            <p:ph type="sldNum" sz="quarter" idx="12"/>
          </p:nvPr>
        </p:nvSpPr>
        <p:spPr/>
        <p:txBody>
          <a:bodyPr/>
          <a:lstStyle/>
          <a:p>
            <a:fld id="{FC5D1E9F-3964-AF43-A541-CE58F19DB20B}" type="slidenum">
              <a:rPr lang="fr-FR" smtClean="0"/>
              <a:t>‹N°›</a:t>
            </a:fld>
            <a:endParaRPr lang="fr-FR"/>
          </a:p>
        </p:txBody>
      </p:sp>
    </p:spTree>
    <p:extLst>
      <p:ext uri="{BB962C8B-B14F-4D97-AF65-F5344CB8AC3E}">
        <p14:creationId xmlns:p14="http://schemas.microsoft.com/office/powerpoint/2010/main" val="42193142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5B4FC7D-B161-5E02-ACD8-1CE63C366373}"/>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8E0B8559-FC86-5D6A-5F2C-8CF5ABC72666}"/>
              </a:ext>
            </a:extLst>
          </p:cNvPr>
          <p:cNvSpPr>
            <a:spLocks noGrp="1"/>
          </p:cNvSpPr>
          <p:nvPr>
            <p:ph idx="1"/>
          </p:nvPr>
        </p:nvSpPr>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912062A6-D739-D5D7-66D7-852D9CE5B2DE}"/>
              </a:ext>
            </a:extLst>
          </p:cNvPr>
          <p:cNvSpPr>
            <a:spLocks noGrp="1"/>
          </p:cNvSpPr>
          <p:nvPr>
            <p:ph type="dt" sz="half" idx="10"/>
          </p:nvPr>
        </p:nvSpPr>
        <p:spPr/>
        <p:txBody>
          <a:bodyPr/>
          <a:lstStyle/>
          <a:p>
            <a:fld id="{1ABE2C47-42D5-EA47-875D-E36FFE5FAC19}" type="datetimeFigureOut">
              <a:rPr lang="fr-FR" smtClean="0"/>
              <a:t>18/09/2025</a:t>
            </a:fld>
            <a:endParaRPr lang="fr-FR"/>
          </a:p>
        </p:txBody>
      </p:sp>
      <p:sp>
        <p:nvSpPr>
          <p:cNvPr id="5" name="Espace réservé du pied de page 4">
            <a:extLst>
              <a:ext uri="{FF2B5EF4-FFF2-40B4-BE49-F238E27FC236}">
                <a16:creationId xmlns:a16="http://schemas.microsoft.com/office/drawing/2014/main" id="{6138E6A3-77BA-D568-06F0-ACF3773195D5}"/>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EC29DF92-8E82-F629-D12B-26F550AEDF1B}"/>
              </a:ext>
            </a:extLst>
          </p:cNvPr>
          <p:cNvSpPr>
            <a:spLocks noGrp="1"/>
          </p:cNvSpPr>
          <p:nvPr>
            <p:ph type="sldNum" sz="quarter" idx="12"/>
          </p:nvPr>
        </p:nvSpPr>
        <p:spPr/>
        <p:txBody>
          <a:bodyPr/>
          <a:lstStyle/>
          <a:p>
            <a:fld id="{FC5D1E9F-3964-AF43-A541-CE58F19DB20B}" type="slidenum">
              <a:rPr lang="fr-FR" smtClean="0"/>
              <a:t>‹N°›</a:t>
            </a:fld>
            <a:endParaRPr lang="fr-FR"/>
          </a:p>
        </p:txBody>
      </p:sp>
    </p:spTree>
    <p:extLst>
      <p:ext uri="{BB962C8B-B14F-4D97-AF65-F5344CB8AC3E}">
        <p14:creationId xmlns:p14="http://schemas.microsoft.com/office/powerpoint/2010/main" val="1893587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0698369C-00B1-9BEB-C914-DCA6AF15D97D}"/>
              </a:ext>
            </a:extLst>
          </p:cNvPr>
          <p:cNvSpPr>
            <a:spLocks noGrp="1"/>
          </p:cNvSpPr>
          <p:nvPr>
            <p:ph type="title"/>
          </p:nvPr>
        </p:nvSpPr>
        <p:spPr>
          <a:xfrm>
            <a:off x="831850" y="1709738"/>
            <a:ext cx="10515600" cy="2852737"/>
          </a:xfrm>
        </p:spPr>
        <p:txBody>
          <a:bodyPr anchor="b"/>
          <a:lstStyle>
            <a:lvl1pPr>
              <a:defRPr sz="6000"/>
            </a:lvl1pPr>
          </a:lstStyle>
          <a:p>
            <a:r>
              <a:rPr lang="fr-FR"/>
              <a:t>Modifiez le style du titre</a:t>
            </a:r>
          </a:p>
        </p:txBody>
      </p:sp>
      <p:sp>
        <p:nvSpPr>
          <p:cNvPr id="3" name="Espace réservé du texte 2">
            <a:extLst>
              <a:ext uri="{FF2B5EF4-FFF2-40B4-BE49-F238E27FC236}">
                <a16:creationId xmlns:a16="http://schemas.microsoft.com/office/drawing/2014/main" id="{7D28AAB1-E933-95B9-2854-12DE203B514F}"/>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69DAA7CD-D892-DE15-4E3C-547A5435D1B8}"/>
              </a:ext>
            </a:extLst>
          </p:cNvPr>
          <p:cNvSpPr>
            <a:spLocks noGrp="1"/>
          </p:cNvSpPr>
          <p:nvPr>
            <p:ph type="dt" sz="half" idx="10"/>
          </p:nvPr>
        </p:nvSpPr>
        <p:spPr/>
        <p:txBody>
          <a:bodyPr/>
          <a:lstStyle/>
          <a:p>
            <a:fld id="{1ABE2C47-42D5-EA47-875D-E36FFE5FAC19}" type="datetimeFigureOut">
              <a:rPr lang="fr-FR" smtClean="0"/>
              <a:t>18/09/2025</a:t>
            </a:fld>
            <a:endParaRPr lang="fr-FR"/>
          </a:p>
        </p:txBody>
      </p:sp>
      <p:sp>
        <p:nvSpPr>
          <p:cNvPr id="5" name="Espace réservé du pied de page 4">
            <a:extLst>
              <a:ext uri="{FF2B5EF4-FFF2-40B4-BE49-F238E27FC236}">
                <a16:creationId xmlns:a16="http://schemas.microsoft.com/office/drawing/2014/main" id="{ACA932F4-1490-C6D0-DB4B-293235A3C90B}"/>
              </a:ext>
            </a:extLst>
          </p:cNvPr>
          <p:cNvSpPr>
            <a:spLocks noGrp="1"/>
          </p:cNvSpPr>
          <p:nvPr>
            <p:ph type="ftr" sz="quarter" idx="11"/>
          </p:nvPr>
        </p:nvSpPr>
        <p:spPr/>
        <p:txBody>
          <a:bodyPr/>
          <a:lstStyle/>
          <a:p>
            <a:endParaRPr lang="fr-FR"/>
          </a:p>
        </p:txBody>
      </p:sp>
      <p:sp>
        <p:nvSpPr>
          <p:cNvPr id="6" name="Espace réservé du numéro de diapositive 5">
            <a:extLst>
              <a:ext uri="{FF2B5EF4-FFF2-40B4-BE49-F238E27FC236}">
                <a16:creationId xmlns:a16="http://schemas.microsoft.com/office/drawing/2014/main" id="{4C94BC8E-EAA9-75BA-B752-61E63B703D5B}"/>
              </a:ext>
            </a:extLst>
          </p:cNvPr>
          <p:cNvSpPr>
            <a:spLocks noGrp="1"/>
          </p:cNvSpPr>
          <p:nvPr>
            <p:ph type="sldNum" sz="quarter" idx="12"/>
          </p:nvPr>
        </p:nvSpPr>
        <p:spPr/>
        <p:txBody>
          <a:bodyPr/>
          <a:lstStyle/>
          <a:p>
            <a:fld id="{FC5D1E9F-3964-AF43-A541-CE58F19DB20B}" type="slidenum">
              <a:rPr lang="fr-FR" smtClean="0"/>
              <a:t>‹N°›</a:t>
            </a:fld>
            <a:endParaRPr lang="fr-FR"/>
          </a:p>
        </p:txBody>
      </p:sp>
    </p:spTree>
    <p:extLst>
      <p:ext uri="{BB962C8B-B14F-4D97-AF65-F5344CB8AC3E}">
        <p14:creationId xmlns:p14="http://schemas.microsoft.com/office/powerpoint/2010/main" val="30182635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A118B18-E66D-3C9F-95F8-C970309F1E6D}"/>
              </a:ext>
            </a:extLst>
          </p:cNvPr>
          <p:cNvSpPr>
            <a:spLocks noGrp="1"/>
          </p:cNvSpPr>
          <p:nvPr>
            <p:ph type="title"/>
          </p:nvPr>
        </p:nvSpPr>
        <p:spPr/>
        <p:txBody>
          <a:bodyPr/>
          <a:lstStyle/>
          <a:p>
            <a:r>
              <a:rPr lang="fr-FR"/>
              <a:t>Modifiez le style du titre</a:t>
            </a:r>
          </a:p>
        </p:txBody>
      </p:sp>
      <p:sp>
        <p:nvSpPr>
          <p:cNvPr id="3" name="Espace réservé du contenu 2">
            <a:extLst>
              <a:ext uri="{FF2B5EF4-FFF2-40B4-BE49-F238E27FC236}">
                <a16:creationId xmlns:a16="http://schemas.microsoft.com/office/drawing/2014/main" id="{517759D7-DA6A-B924-13F8-BE8875AFA8B7}"/>
              </a:ext>
            </a:extLst>
          </p:cNvPr>
          <p:cNvSpPr>
            <a:spLocks noGrp="1"/>
          </p:cNvSpPr>
          <p:nvPr>
            <p:ph sz="half" idx="1"/>
          </p:nvPr>
        </p:nvSpPr>
        <p:spPr>
          <a:xfrm>
            <a:off x="838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contenu 3">
            <a:extLst>
              <a:ext uri="{FF2B5EF4-FFF2-40B4-BE49-F238E27FC236}">
                <a16:creationId xmlns:a16="http://schemas.microsoft.com/office/drawing/2014/main" id="{B18AEE38-7E83-1F4A-D45D-4D55FC5F6008}"/>
              </a:ext>
            </a:extLst>
          </p:cNvPr>
          <p:cNvSpPr>
            <a:spLocks noGrp="1"/>
          </p:cNvSpPr>
          <p:nvPr>
            <p:ph sz="half" idx="2"/>
          </p:nvPr>
        </p:nvSpPr>
        <p:spPr>
          <a:xfrm>
            <a:off x="6172200" y="1825625"/>
            <a:ext cx="518160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e la date 4">
            <a:extLst>
              <a:ext uri="{FF2B5EF4-FFF2-40B4-BE49-F238E27FC236}">
                <a16:creationId xmlns:a16="http://schemas.microsoft.com/office/drawing/2014/main" id="{155CB064-996D-D0CB-11EC-EB36D5429175}"/>
              </a:ext>
            </a:extLst>
          </p:cNvPr>
          <p:cNvSpPr>
            <a:spLocks noGrp="1"/>
          </p:cNvSpPr>
          <p:nvPr>
            <p:ph type="dt" sz="half" idx="10"/>
          </p:nvPr>
        </p:nvSpPr>
        <p:spPr/>
        <p:txBody>
          <a:bodyPr/>
          <a:lstStyle/>
          <a:p>
            <a:fld id="{1ABE2C47-42D5-EA47-875D-E36FFE5FAC19}" type="datetimeFigureOut">
              <a:rPr lang="fr-FR" smtClean="0"/>
              <a:t>18/09/2025</a:t>
            </a:fld>
            <a:endParaRPr lang="fr-FR"/>
          </a:p>
        </p:txBody>
      </p:sp>
      <p:sp>
        <p:nvSpPr>
          <p:cNvPr id="6" name="Espace réservé du pied de page 5">
            <a:extLst>
              <a:ext uri="{FF2B5EF4-FFF2-40B4-BE49-F238E27FC236}">
                <a16:creationId xmlns:a16="http://schemas.microsoft.com/office/drawing/2014/main" id="{A49BB74B-5F11-15C5-502E-A243DC102B3C}"/>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0E7C8F2-9091-C33F-01F7-2E7CEBE901C6}"/>
              </a:ext>
            </a:extLst>
          </p:cNvPr>
          <p:cNvSpPr>
            <a:spLocks noGrp="1"/>
          </p:cNvSpPr>
          <p:nvPr>
            <p:ph type="sldNum" sz="quarter" idx="12"/>
          </p:nvPr>
        </p:nvSpPr>
        <p:spPr/>
        <p:txBody>
          <a:bodyPr/>
          <a:lstStyle/>
          <a:p>
            <a:fld id="{FC5D1E9F-3964-AF43-A541-CE58F19DB20B}" type="slidenum">
              <a:rPr lang="fr-FR" smtClean="0"/>
              <a:t>‹N°›</a:t>
            </a:fld>
            <a:endParaRPr lang="fr-FR"/>
          </a:p>
        </p:txBody>
      </p:sp>
    </p:spTree>
    <p:extLst>
      <p:ext uri="{BB962C8B-B14F-4D97-AF65-F5344CB8AC3E}">
        <p14:creationId xmlns:p14="http://schemas.microsoft.com/office/powerpoint/2010/main" val="4189594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4770860-9F59-E7AF-BD44-1B40F38A8EF1}"/>
              </a:ext>
            </a:extLst>
          </p:cNvPr>
          <p:cNvSpPr>
            <a:spLocks noGrp="1"/>
          </p:cNvSpPr>
          <p:nvPr>
            <p:ph type="title"/>
          </p:nvPr>
        </p:nvSpPr>
        <p:spPr>
          <a:xfrm>
            <a:off x="839788" y="365125"/>
            <a:ext cx="10515600" cy="1325563"/>
          </a:xfrm>
        </p:spPr>
        <p:txBody>
          <a:bodyPr/>
          <a:lstStyle/>
          <a:p>
            <a:r>
              <a:rPr lang="fr-FR"/>
              <a:t>Modifiez le style du titre</a:t>
            </a:r>
          </a:p>
        </p:txBody>
      </p:sp>
      <p:sp>
        <p:nvSpPr>
          <p:cNvPr id="3" name="Espace réservé du texte 2">
            <a:extLst>
              <a:ext uri="{FF2B5EF4-FFF2-40B4-BE49-F238E27FC236}">
                <a16:creationId xmlns:a16="http://schemas.microsoft.com/office/drawing/2014/main" id="{DDC6C479-4D5E-065B-F7EE-984C65ED08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0D0340C1-5856-66CC-5C3A-DA9D9D4F7AA8}"/>
              </a:ext>
            </a:extLst>
          </p:cNvPr>
          <p:cNvSpPr>
            <a:spLocks noGrp="1"/>
          </p:cNvSpPr>
          <p:nvPr>
            <p:ph sz="half" idx="2"/>
          </p:nvPr>
        </p:nvSpPr>
        <p:spPr>
          <a:xfrm>
            <a:off x="839788" y="2505075"/>
            <a:ext cx="515778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5" name="Espace réservé du texte 4">
            <a:extLst>
              <a:ext uri="{FF2B5EF4-FFF2-40B4-BE49-F238E27FC236}">
                <a16:creationId xmlns:a16="http://schemas.microsoft.com/office/drawing/2014/main" id="{22EFC38E-63A9-E491-8965-CD54AE9FC93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6AB69483-77E3-7822-D9CF-3DA1E39FC901}"/>
              </a:ext>
            </a:extLst>
          </p:cNvPr>
          <p:cNvSpPr>
            <a:spLocks noGrp="1"/>
          </p:cNvSpPr>
          <p:nvPr>
            <p:ph sz="quarter" idx="4"/>
          </p:nvPr>
        </p:nvSpPr>
        <p:spPr>
          <a:xfrm>
            <a:off x="6172200" y="2505075"/>
            <a:ext cx="51831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7" name="Espace réservé de la date 6">
            <a:extLst>
              <a:ext uri="{FF2B5EF4-FFF2-40B4-BE49-F238E27FC236}">
                <a16:creationId xmlns:a16="http://schemas.microsoft.com/office/drawing/2014/main" id="{3745C5EA-5ECC-98CE-4122-D62F1EA9C9A9}"/>
              </a:ext>
            </a:extLst>
          </p:cNvPr>
          <p:cNvSpPr>
            <a:spLocks noGrp="1"/>
          </p:cNvSpPr>
          <p:nvPr>
            <p:ph type="dt" sz="half" idx="10"/>
          </p:nvPr>
        </p:nvSpPr>
        <p:spPr/>
        <p:txBody>
          <a:bodyPr/>
          <a:lstStyle/>
          <a:p>
            <a:fld id="{1ABE2C47-42D5-EA47-875D-E36FFE5FAC19}" type="datetimeFigureOut">
              <a:rPr lang="fr-FR" smtClean="0"/>
              <a:t>18/09/2025</a:t>
            </a:fld>
            <a:endParaRPr lang="fr-FR"/>
          </a:p>
        </p:txBody>
      </p:sp>
      <p:sp>
        <p:nvSpPr>
          <p:cNvPr id="8" name="Espace réservé du pied de page 7">
            <a:extLst>
              <a:ext uri="{FF2B5EF4-FFF2-40B4-BE49-F238E27FC236}">
                <a16:creationId xmlns:a16="http://schemas.microsoft.com/office/drawing/2014/main" id="{D8F4A56F-97CD-7E2A-538E-3F4563C6C63D}"/>
              </a:ext>
            </a:extLst>
          </p:cNvPr>
          <p:cNvSpPr>
            <a:spLocks noGrp="1"/>
          </p:cNvSpPr>
          <p:nvPr>
            <p:ph type="ftr" sz="quarter" idx="11"/>
          </p:nvPr>
        </p:nvSpPr>
        <p:spPr/>
        <p:txBody>
          <a:bodyPr/>
          <a:lstStyle/>
          <a:p>
            <a:endParaRPr lang="fr-FR"/>
          </a:p>
        </p:txBody>
      </p:sp>
      <p:sp>
        <p:nvSpPr>
          <p:cNvPr id="9" name="Espace réservé du numéro de diapositive 8">
            <a:extLst>
              <a:ext uri="{FF2B5EF4-FFF2-40B4-BE49-F238E27FC236}">
                <a16:creationId xmlns:a16="http://schemas.microsoft.com/office/drawing/2014/main" id="{E554DF16-2B0F-A534-FA9E-4D0AAE54BED0}"/>
              </a:ext>
            </a:extLst>
          </p:cNvPr>
          <p:cNvSpPr>
            <a:spLocks noGrp="1"/>
          </p:cNvSpPr>
          <p:nvPr>
            <p:ph type="sldNum" sz="quarter" idx="12"/>
          </p:nvPr>
        </p:nvSpPr>
        <p:spPr/>
        <p:txBody>
          <a:bodyPr/>
          <a:lstStyle/>
          <a:p>
            <a:fld id="{FC5D1E9F-3964-AF43-A541-CE58F19DB20B}" type="slidenum">
              <a:rPr lang="fr-FR" smtClean="0"/>
              <a:t>‹N°›</a:t>
            </a:fld>
            <a:endParaRPr lang="fr-FR"/>
          </a:p>
        </p:txBody>
      </p:sp>
    </p:spTree>
    <p:extLst>
      <p:ext uri="{BB962C8B-B14F-4D97-AF65-F5344CB8AC3E}">
        <p14:creationId xmlns:p14="http://schemas.microsoft.com/office/powerpoint/2010/main" val="23974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28693B8-0775-27FA-70E9-18C21D779FC6}"/>
              </a:ext>
            </a:extLst>
          </p:cNvPr>
          <p:cNvSpPr>
            <a:spLocks noGrp="1"/>
          </p:cNvSpPr>
          <p:nvPr>
            <p:ph type="title"/>
          </p:nvPr>
        </p:nvSpPr>
        <p:spPr/>
        <p:txBody>
          <a:bodyPr/>
          <a:lstStyle/>
          <a:p>
            <a:r>
              <a:rPr lang="fr-FR"/>
              <a:t>Modifiez le style du titre</a:t>
            </a:r>
          </a:p>
        </p:txBody>
      </p:sp>
      <p:sp>
        <p:nvSpPr>
          <p:cNvPr id="3" name="Espace réservé de la date 2">
            <a:extLst>
              <a:ext uri="{FF2B5EF4-FFF2-40B4-BE49-F238E27FC236}">
                <a16:creationId xmlns:a16="http://schemas.microsoft.com/office/drawing/2014/main" id="{016F183E-6C0B-1E72-C20B-D49789E7BA8A}"/>
              </a:ext>
            </a:extLst>
          </p:cNvPr>
          <p:cNvSpPr>
            <a:spLocks noGrp="1"/>
          </p:cNvSpPr>
          <p:nvPr>
            <p:ph type="dt" sz="half" idx="10"/>
          </p:nvPr>
        </p:nvSpPr>
        <p:spPr/>
        <p:txBody>
          <a:bodyPr/>
          <a:lstStyle/>
          <a:p>
            <a:fld id="{1ABE2C47-42D5-EA47-875D-E36FFE5FAC19}" type="datetimeFigureOut">
              <a:rPr lang="fr-FR" smtClean="0"/>
              <a:t>18/09/2025</a:t>
            </a:fld>
            <a:endParaRPr lang="fr-FR"/>
          </a:p>
        </p:txBody>
      </p:sp>
      <p:sp>
        <p:nvSpPr>
          <p:cNvPr id="4" name="Espace réservé du pied de page 3">
            <a:extLst>
              <a:ext uri="{FF2B5EF4-FFF2-40B4-BE49-F238E27FC236}">
                <a16:creationId xmlns:a16="http://schemas.microsoft.com/office/drawing/2014/main" id="{68129775-23DB-20F7-314D-439808122896}"/>
              </a:ext>
            </a:extLst>
          </p:cNvPr>
          <p:cNvSpPr>
            <a:spLocks noGrp="1"/>
          </p:cNvSpPr>
          <p:nvPr>
            <p:ph type="ftr" sz="quarter" idx="11"/>
          </p:nvPr>
        </p:nvSpPr>
        <p:spPr/>
        <p:txBody>
          <a:bodyPr/>
          <a:lstStyle/>
          <a:p>
            <a:endParaRPr lang="fr-FR"/>
          </a:p>
        </p:txBody>
      </p:sp>
      <p:sp>
        <p:nvSpPr>
          <p:cNvPr id="5" name="Espace réservé du numéro de diapositive 4">
            <a:extLst>
              <a:ext uri="{FF2B5EF4-FFF2-40B4-BE49-F238E27FC236}">
                <a16:creationId xmlns:a16="http://schemas.microsoft.com/office/drawing/2014/main" id="{4D78462D-4040-2759-E3A3-FFB77949E947}"/>
              </a:ext>
            </a:extLst>
          </p:cNvPr>
          <p:cNvSpPr>
            <a:spLocks noGrp="1"/>
          </p:cNvSpPr>
          <p:nvPr>
            <p:ph type="sldNum" sz="quarter" idx="12"/>
          </p:nvPr>
        </p:nvSpPr>
        <p:spPr/>
        <p:txBody>
          <a:bodyPr/>
          <a:lstStyle/>
          <a:p>
            <a:fld id="{FC5D1E9F-3964-AF43-A541-CE58F19DB20B}" type="slidenum">
              <a:rPr lang="fr-FR" smtClean="0"/>
              <a:t>‹N°›</a:t>
            </a:fld>
            <a:endParaRPr lang="fr-FR"/>
          </a:p>
        </p:txBody>
      </p:sp>
    </p:spTree>
    <p:extLst>
      <p:ext uri="{BB962C8B-B14F-4D97-AF65-F5344CB8AC3E}">
        <p14:creationId xmlns:p14="http://schemas.microsoft.com/office/powerpoint/2010/main" val="29610527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8A6138F9-1602-9CBE-77CE-5E77BDF2A102}"/>
              </a:ext>
            </a:extLst>
          </p:cNvPr>
          <p:cNvSpPr>
            <a:spLocks noGrp="1"/>
          </p:cNvSpPr>
          <p:nvPr>
            <p:ph type="dt" sz="half" idx="10"/>
          </p:nvPr>
        </p:nvSpPr>
        <p:spPr/>
        <p:txBody>
          <a:bodyPr/>
          <a:lstStyle/>
          <a:p>
            <a:fld id="{1ABE2C47-42D5-EA47-875D-E36FFE5FAC19}" type="datetimeFigureOut">
              <a:rPr lang="fr-FR" smtClean="0"/>
              <a:t>18/09/2025</a:t>
            </a:fld>
            <a:endParaRPr lang="fr-FR"/>
          </a:p>
        </p:txBody>
      </p:sp>
      <p:sp>
        <p:nvSpPr>
          <p:cNvPr id="3" name="Espace réservé du pied de page 2">
            <a:extLst>
              <a:ext uri="{FF2B5EF4-FFF2-40B4-BE49-F238E27FC236}">
                <a16:creationId xmlns:a16="http://schemas.microsoft.com/office/drawing/2014/main" id="{865BE16A-976F-AA4E-A454-F10A269A692D}"/>
              </a:ext>
            </a:extLst>
          </p:cNvPr>
          <p:cNvSpPr>
            <a:spLocks noGrp="1"/>
          </p:cNvSpPr>
          <p:nvPr>
            <p:ph type="ftr" sz="quarter" idx="11"/>
          </p:nvPr>
        </p:nvSpPr>
        <p:spPr/>
        <p:txBody>
          <a:bodyPr/>
          <a:lstStyle/>
          <a:p>
            <a:endParaRPr lang="fr-FR"/>
          </a:p>
        </p:txBody>
      </p:sp>
      <p:sp>
        <p:nvSpPr>
          <p:cNvPr id="4" name="Espace réservé du numéro de diapositive 3">
            <a:extLst>
              <a:ext uri="{FF2B5EF4-FFF2-40B4-BE49-F238E27FC236}">
                <a16:creationId xmlns:a16="http://schemas.microsoft.com/office/drawing/2014/main" id="{3D48D4D8-551A-C493-EA28-BE74105F9A2B}"/>
              </a:ext>
            </a:extLst>
          </p:cNvPr>
          <p:cNvSpPr>
            <a:spLocks noGrp="1"/>
          </p:cNvSpPr>
          <p:nvPr>
            <p:ph type="sldNum" sz="quarter" idx="12"/>
          </p:nvPr>
        </p:nvSpPr>
        <p:spPr/>
        <p:txBody>
          <a:bodyPr/>
          <a:lstStyle/>
          <a:p>
            <a:fld id="{FC5D1E9F-3964-AF43-A541-CE58F19DB20B}" type="slidenum">
              <a:rPr lang="fr-FR" smtClean="0"/>
              <a:t>‹N°›</a:t>
            </a:fld>
            <a:endParaRPr lang="fr-FR"/>
          </a:p>
        </p:txBody>
      </p:sp>
    </p:spTree>
    <p:extLst>
      <p:ext uri="{BB962C8B-B14F-4D97-AF65-F5344CB8AC3E}">
        <p14:creationId xmlns:p14="http://schemas.microsoft.com/office/powerpoint/2010/main" val="18710774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9B8D6C36-68F1-6F4B-2DE8-F69A152593A8}"/>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du contenu 2">
            <a:extLst>
              <a:ext uri="{FF2B5EF4-FFF2-40B4-BE49-F238E27FC236}">
                <a16:creationId xmlns:a16="http://schemas.microsoft.com/office/drawing/2014/main" id="{F2B6CF72-03C2-4F01-CA6E-0E2D1807AB6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u texte 3">
            <a:extLst>
              <a:ext uri="{FF2B5EF4-FFF2-40B4-BE49-F238E27FC236}">
                <a16:creationId xmlns:a16="http://schemas.microsoft.com/office/drawing/2014/main" id="{3BBB0224-8A51-8E93-146D-CD8ACE58E1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04DD3A1-2474-6B25-0D9D-F837D1313505}"/>
              </a:ext>
            </a:extLst>
          </p:cNvPr>
          <p:cNvSpPr>
            <a:spLocks noGrp="1"/>
          </p:cNvSpPr>
          <p:nvPr>
            <p:ph type="dt" sz="half" idx="10"/>
          </p:nvPr>
        </p:nvSpPr>
        <p:spPr/>
        <p:txBody>
          <a:bodyPr/>
          <a:lstStyle/>
          <a:p>
            <a:fld id="{1ABE2C47-42D5-EA47-875D-E36FFE5FAC19}" type="datetimeFigureOut">
              <a:rPr lang="fr-FR" smtClean="0"/>
              <a:t>18/09/2025</a:t>
            </a:fld>
            <a:endParaRPr lang="fr-FR"/>
          </a:p>
        </p:txBody>
      </p:sp>
      <p:sp>
        <p:nvSpPr>
          <p:cNvPr id="6" name="Espace réservé du pied de page 5">
            <a:extLst>
              <a:ext uri="{FF2B5EF4-FFF2-40B4-BE49-F238E27FC236}">
                <a16:creationId xmlns:a16="http://schemas.microsoft.com/office/drawing/2014/main" id="{D64E3907-46F7-A7CF-8F10-A35DE85F2147}"/>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62CAA9E8-1F30-1378-CD81-5E98A1607888}"/>
              </a:ext>
            </a:extLst>
          </p:cNvPr>
          <p:cNvSpPr>
            <a:spLocks noGrp="1"/>
          </p:cNvSpPr>
          <p:nvPr>
            <p:ph type="sldNum" sz="quarter" idx="12"/>
          </p:nvPr>
        </p:nvSpPr>
        <p:spPr/>
        <p:txBody>
          <a:bodyPr/>
          <a:lstStyle/>
          <a:p>
            <a:fld id="{FC5D1E9F-3964-AF43-A541-CE58F19DB20B}" type="slidenum">
              <a:rPr lang="fr-FR" smtClean="0"/>
              <a:t>‹N°›</a:t>
            </a:fld>
            <a:endParaRPr lang="fr-FR"/>
          </a:p>
        </p:txBody>
      </p:sp>
    </p:spTree>
    <p:extLst>
      <p:ext uri="{BB962C8B-B14F-4D97-AF65-F5344CB8AC3E}">
        <p14:creationId xmlns:p14="http://schemas.microsoft.com/office/powerpoint/2010/main" val="64168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4323B84-1BA8-25EF-E57E-CEA0BADF430A}"/>
              </a:ext>
            </a:extLst>
          </p:cNvPr>
          <p:cNvSpPr>
            <a:spLocks noGrp="1"/>
          </p:cNvSpPr>
          <p:nvPr>
            <p:ph type="title"/>
          </p:nvPr>
        </p:nvSpPr>
        <p:spPr>
          <a:xfrm>
            <a:off x="839788" y="457200"/>
            <a:ext cx="3932237" cy="1600200"/>
          </a:xfrm>
        </p:spPr>
        <p:txBody>
          <a:bodyPr anchor="b"/>
          <a:lstStyle>
            <a:lvl1pPr>
              <a:defRPr sz="3200"/>
            </a:lvl1pPr>
          </a:lstStyle>
          <a:p>
            <a:r>
              <a:rPr lang="fr-FR"/>
              <a:t>Modifiez le style du titre</a:t>
            </a:r>
          </a:p>
        </p:txBody>
      </p:sp>
      <p:sp>
        <p:nvSpPr>
          <p:cNvPr id="3" name="Espace réservé pour une image  2">
            <a:extLst>
              <a:ext uri="{FF2B5EF4-FFF2-40B4-BE49-F238E27FC236}">
                <a16:creationId xmlns:a16="http://schemas.microsoft.com/office/drawing/2014/main" id="{2A18E3E0-DCD9-E8C3-8542-E22626B8380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a:extLst>
              <a:ext uri="{FF2B5EF4-FFF2-40B4-BE49-F238E27FC236}">
                <a16:creationId xmlns:a16="http://schemas.microsoft.com/office/drawing/2014/main" id="{B1401C17-9C36-4043-68B4-5A0F8345380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B25652B5-7483-30B2-E382-C0E16363240A}"/>
              </a:ext>
            </a:extLst>
          </p:cNvPr>
          <p:cNvSpPr>
            <a:spLocks noGrp="1"/>
          </p:cNvSpPr>
          <p:nvPr>
            <p:ph type="dt" sz="half" idx="10"/>
          </p:nvPr>
        </p:nvSpPr>
        <p:spPr/>
        <p:txBody>
          <a:bodyPr/>
          <a:lstStyle/>
          <a:p>
            <a:fld id="{1ABE2C47-42D5-EA47-875D-E36FFE5FAC19}" type="datetimeFigureOut">
              <a:rPr lang="fr-FR" smtClean="0"/>
              <a:t>18/09/2025</a:t>
            </a:fld>
            <a:endParaRPr lang="fr-FR"/>
          </a:p>
        </p:txBody>
      </p:sp>
      <p:sp>
        <p:nvSpPr>
          <p:cNvPr id="6" name="Espace réservé du pied de page 5">
            <a:extLst>
              <a:ext uri="{FF2B5EF4-FFF2-40B4-BE49-F238E27FC236}">
                <a16:creationId xmlns:a16="http://schemas.microsoft.com/office/drawing/2014/main" id="{A53D3977-F8AE-1579-D975-29903DB5BAF8}"/>
              </a:ext>
            </a:extLst>
          </p:cNvPr>
          <p:cNvSpPr>
            <a:spLocks noGrp="1"/>
          </p:cNvSpPr>
          <p:nvPr>
            <p:ph type="ftr" sz="quarter" idx="11"/>
          </p:nvPr>
        </p:nvSpPr>
        <p:spPr/>
        <p:txBody>
          <a:bodyPr/>
          <a:lstStyle/>
          <a:p>
            <a:endParaRPr lang="fr-FR"/>
          </a:p>
        </p:txBody>
      </p:sp>
      <p:sp>
        <p:nvSpPr>
          <p:cNvPr id="7" name="Espace réservé du numéro de diapositive 6">
            <a:extLst>
              <a:ext uri="{FF2B5EF4-FFF2-40B4-BE49-F238E27FC236}">
                <a16:creationId xmlns:a16="http://schemas.microsoft.com/office/drawing/2014/main" id="{3E2C654C-3FFC-26E6-734B-48DCF9561D46}"/>
              </a:ext>
            </a:extLst>
          </p:cNvPr>
          <p:cNvSpPr>
            <a:spLocks noGrp="1"/>
          </p:cNvSpPr>
          <p:nvPr>
            <p:ph type="sldNum" sz="quarter" idx="12"/>
          </p:nvPr>
        </p:nvSpPr>
        <p:spPr/>
        <p:txBody>
          <a:bodyPr/>
          <a:lstStyle/>
          <a:p>
            <a:fld id="{FC5D1E9F-3964-AF43-A541-CE58F19DB20B}" type="slidenum">
              <a:rPr lang="fr-FR" smtClean="0"/>
              <a:t>‹N°›</a:t>
            </a:fld>
            <a:endParaRPr lang="fr-FR"/>
          </a:p>
        </p:txBody>
      </p:sp>
    </p:spTree>
    <p:extLst>
      <p:ext uri="{BB962C8B-B14F-4D97-AF65-F5344CB8AC3E}">
        <p14:creationId xmlns:p14="http://schemas.microsoft.com/office/powerpoint/2010/main" val="306213088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6AA538D7-0A6A-3465-6834-EF8ACAAD61C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fr-FR"/>
              <a:t>Modifiez le style du titre</a:t>
            </a:r>
          </a:p>
        </p:txBody>
      </p:sp>
      <p:sp>
        <p:nvSpPr>
          <p:cNvPr id="3" name="Espace réservé du texte 2">
            <a:extLst>
              <a:ext uri="{FF2B5EF4-FFF2-40B4-BE49-F238E27FC236}">
                <a16:creationId xmlns:a16="http://schemas.microsoft.com/office/drawing/2014/main" id="{3D1B23B2-9064-A1B4-A618-43143564D97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4" name="Espace réservé de la date 3">
            <a:extLst>
              <a:ext uri="{FF2B5EF4-FFF2-40B4-BE49-F238E27FC236}">
                <a16:creationId xmlns:a16="http://schemas.microsoft.com/office/drawing/2014/main" id="{F7906028-9EE1-B919-2E91-3E3B798E0C3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1ABE2C47-42D5-EA47-875D-E36FFE5FAC19}" type="datetimeFigureOut">
              <a:rPr lang="fr-FR" smtClean="0"/>
              <a:t>18/09/2025</a:t>
            </a:fld>
            <a:endParaRPr lang="fr-FR"/>
          </a:p>
        </p:txBody>
      </p:sp>
      <p:sp>
        <p:nvSpPr>
          <p:cNvPr id="5" name="Espace réservé du pied de page 4">
            <a:extLst>
              <a:ext uri="{FF2B5EF4-FFF2-40B4-BE49-F238E27FC236}">
                <a16:creationId xmlns:a16="http://schemas.microsoft.com/office/drawing/2014/main" id="{E449A4AC-8A9C-9BC4-AE27-4A6EB86D423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fr-FR"/>
          </a:p>
        </p:txBody>
      </p:sp>
      <p:sp>
        <p:nvSpPr>
          <p:cNvPr id="6" name="Espace réservé du numéro de diapositive 5">
            <a:extLst>
              <a:ext uri="{FF2B5EF4-FFF2-40B4-BE49-F238E27FC236}">
                <a16:creationId xmlns:a16="http://schemas.microsoft.com/office/drawing/2014/main" id="{F0FB9BD8-95E1-5C98-666B-D943EDA6A4F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C5D1E9F-3964-AF43-A541-CE58F19DB20B}" type="slidenum">
              <a:rPr lang="fr-FR" smtClean="0"/>
              <a:t>‹N°›</a:t>
            </a:fld>
            <a:endParaRPr lang="fr-FR"/>
          </a:p>
        </p:txBody>
      </p:sp>
    </p:spTree>
    <p:extLst>
      <p:ext uri="{BB962C8B-B14F-4D97-AF65-F5344CB8AC3E}">
        <p14:creationId xmlns:p14="http://schemas.microsoft.com/office/powerpoint/2010/main" val="328398625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allocine.fr/personne/fichepersonne_gen_cpersonne=418926.html" TargetMode="External"/><Relationship Id="rId2" Type="http://schemas.openxmlformats.org/officeDocument/2006/relationships/hyperlink" Target="https://www.allocine.fr/personne/fichepersonne_gen_cpersonne=436215.html" TargetMode="External"/><Relationship Id="rId1" Type="http://schemas.openxmlformats.org/officeDocument/2006/relationships/slideLayout" Target="../slideLayouts/slideLayout1.xml"/><Relationship Id="rId4" Type="http://schemas.openxmlformats.org/officeDocument/2006/relationships/hyperlink" Target="https://www.allocine.fr/personne/fichepersonne_gen_cpersonne=93105.html" TargetMode="Externa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s://www.youtube.com/watch?v=xMZR0AT9eDc"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3" Type="http://schemas.openxmlformats.org/officeDocument/2006/relationships/hyperlink" Target="safari-reader://fr.wikipedia.org/wiki/Les_G%C3%A9ants_(film,_2011)" TargetMode="External"/><Relationship Id="rId18" Type="http://schemas.openxmlformats.org/officeDocument/2006/relationships/hyperlink" Target="safari-reader://fr.wikipedia.org/wiki/Festival_C%C3%B4t%C3%A9_court_de_Pantin" TargetMode="External"/><Relationship Id="rId26" Type="http://schemas.openxmlformats.org/officeDocument/2006/relationships/hyperlink" Target="safari-reader://fr.wikipedia.org/wiki/2022_au_cin%C3%A9ma" TargetMode="External"/><Relationship Id="rId3" Type="http://schemas.openxmlformats.org/officeDocument/2006/relationships/hyperlink" Target="safari-reader://fr.wikipedia.org/wiki/41e_c%C3%A9r%C3%A9monie_des_C%C3%A9sar" TargetMode="External"/><Relationship Id="rId21" Type="http://schemas.openxmlformats.org/officeDocument/2006/relationships/hyperlink" Target="safari-reader://fr.wikipedia.org/wiki/Association_des_critiques_de_s%C3%A9ries" TargetMode="External"/><Relationship Id="rId34" Type="http://schemas.openxmlformats.org/officeDocument/2006/relationships/hyperlink" Target="safari-reader://fr.wikipedia.org/wiki/Le_Roman_de_Jim" TargetMode="External"/><Relationship Id="rId7" Type="http://schemas.openxmlformats.org/officeDocument/2006/relationships/hyperlink" Target="safari-reader://fr.wikipedia.org/wiki/Le_monde_est_%C3%A0_toi" TargetMode="External"/><Relationship Id="rId12" Type="http://schemas.openxmlformats.org/officeDocument/2006/relationships/hyperlink" Target="safari-reader://fr.wikipedia.org/wiki/Talents_Cannes" TargetMode="External"/><Relationship Id="rId17" Type="http://schemas.openxmlformats.org/officeDocument/2006/relationships/hyperlink" Target="safari-reader://fr.wikipedia.org/wiki/Marseille_la_nuit" TargetMode="External"/><Relationship Id="rId25" Type="http://schemas.openxmlformats.org/officeDocument/2006/relationships/hyperlink" Target="safari-reader://fr.wikipedia.org/wiki/Hainan" TargetMode="External"/><Relationship Id="rId33" Type="http://schemas.openxmlformats.org/officeDocument/2006/relationships/hyperlink" Target="safari-reader://fr.wikipedia.org/wiki/C%C3%A9sar_du_meilleur_acteur" TargetMode="External"/><Relationship Id="rId2" Type="http://schemas.openxmlformats.org/officeDocument/2006/relationships/notesSlide" Target="../notesSlides/notesSlide1.xml"/><Relationship Id="rId16" Type="http://schemas.openxmlformats.org/officeDocument/2006/relationships/hyperlink" Target="safari-reader://fr.wikipedia.org/wiki/2013_au_cin%C3%A9ma" TargetMode="External"/><Relationship Id="rId20" Type="http://schemas.openxmlformats.org/officeDocument/2006/relationships/hyperlink" Target="safari-reader://fr.wikipedia.org/wiki/2015_au_cin%C3%A9ma" TargetMode="External"/><Relationship Id="rId29" Type="http://schemas.openxmlformats.org/officeDocument/2006/relationships/hyperlink" Target="safari-reader://fr.wikipedia.org/wiki/Pour_la_France" TargetMode="External"/><Relationship Id="rId1" Type="http://schemas.openxmlformats.org/officeDocument/2006/relationships/slideLayout" Target="../slideLayouts/slideLayout2.xml"/><Relationship Id="rId6" Type="http://schemas.openxmlformats.org/officeDocument/2006/relationships/hyperlink" Target="safari-reader://fr.wikipedia.org/wiki/44e_c%C3%A9r%C3%A9monie_des_C%C3%A9sar" TargetMode="External"/><Relationship Id="rId11" Type="http://schemas.openxmlformats.org/officeDocument/2006/relationships/hyperlink" Target="safari-reader://fr.wikipedia.org/wiki/Festival_de_Cannes_2011" TargetMode="External"/><Relationship Id="rId24" Type="http://schemas.openxmlformats.org/officeDocument/2006/relationships/hyperlink" Target="safari-reader://fr.wikipedia.org/wiki/Festival_du_film_de_Cabourg" TargetMode="External"/><Relationship Id="rId32" Type="http://schemas.openxmlformats.org/officeDocument/2006/relationships/hyperlink" Target="safari-reader://fr.wikipedia.org/wiki/50e_c%C3%A9r%C3%A9monie_des_C%C3%A9sar" TargetMode="External"/><Relationship Id="rId5" Type="http://schemas.openxmlformats.org/officeDocument/2006/relationships/hyperlink" Target="safari-reader://fr.wikipedia.org/wiki/Coup_de_chaud" TargetMode="External"/><Relationship Id="rId15" Type="http://schemas.openxmlformats.org/officeDocument/2006/relationships/hyperlink" Target="safari-reader://fr.wikipedia.org/wiki/Festival_Premiers_Plans_d%27Angers" TargetMode="External"/><Relationship Id="rId23" Type="http://schemas.openxmlformats.org/officeDocument/2006/relationships/hyperlink" Target="safari-reader://fr.wikipedia.org/wiki/Hippocrate_(s%C3%A9rie_t%C3%A9l%C3%A9vis%C3%A9e)" TargetMode="External"/><Relationship Id="rId28" Type="http://schemas.openxmlformats.org/officeDocument/2006/relationships/hyperlink" Target="safari-reader://fr.wikipedia.org/wiki/Festival_du_film_de_Sarlat" TargetMode="External"/><Relationship Id="rId10" Type="http://schemas.openxmlformats.org/officeDocument/2006/relationships/hyperlink" Target="safari-reader://fr.wikipedia.org/wiki/BAC_Nord" TargetMode="External"/><Relationship Id="rId19" Type="http://schemas.openxmlformats.org/officeDocument/2006/relationships/hyperlink" Target="safari-reader://fr.wikipedia.org/wiki/Festival_du_film_de_Turin" TargetMode="External"/><Relationship Id="rId31" Type="http://schemas.openxmlformats.org/officeDocument/2006/relationships/hyperlink" Target="safari-reader://fr.wikipedia.org/wiki/Vincent_doit_mourir" TargetMode="External"/><Relationship Id="rId4" Type="http://schemas.openxmlformats.org/officeDocument/2006/relationships/hyperlink" Target="safari-reader://fr.wikipedia.org/wiki/C%C3%A9sar_du_meilleur_espoir_masculin" TargetMode="External"/><Relationship Id="rId9" Type="http://schemas.openxmlformats.org/officeDocument/2006/relationships/hyperlink" Target="safari-reader://fr.wikipedia.org/wiki/C%C3%A9sar_du_meilleur_acteur_dans_un_second_r%C3%B4le" TargetMode="External"/><Relationship Id="rId14" Type="http://schemas.openxmlformats.org/officeDocument/2006/relationships/hyperlink" Target="safari-reader://fr.wikipedia.org/wiki/La_Source_des_femmes" TargetMode="External"/><Relationship Id="rId22" Type="http://schemas.openxmlformats.org/officeDocument/2006/relationships/hyperlink" Target="safari-reader://fr.wikipedia.org/wiki/2019_au_cin%C3%A9ma" TargetMode="External"/><Relationship Id="rId27" Type="http://schemas.openxmlformats.org/officeDocument/2006/relationships/hyperlink" Target="safari-reader://fr.wikipedia.org/wiki/Goutte_d%27or_(film)" TargetMode="External"/><Relationship Id="rId30" Type="http://schemas.openxmlformats.org/officeDocument/2006/relationships/hyperlink" Target="safari-reader://fr.wikipedia.org/wiki/Festival_international_du_film_fantastique_de_Catalogne_2023" TargetMode="External"/><Relationship Id="rId8" Type="http://schemas.openxmlformats.org/officeDocument/2006/relationships/hyperlink" Target="safari-reader://fr.wikipedia.org/wiki/47e_c%C3%A9r%C3%A9monie_des_C%C3%A9sar" TargetMode="External"/></Relationships>
</file>

<file path=ppt/slides/_rels/slide7.xml.rels><?xml version="1.0" encoding="UTF-8" standalone="yes"?>
<Relationships xmlns="http://schemas.openxmlformats.org/package/2006/relationships"><Relationship Id="rId8" Type="http://schemas.openxmlformats.org/officeDocument/2006/relationships/hyperlink" Target="safari-reader://fr.wikipedia.org/wiki/France" TargetMode="External"/><Relationship Id="rId13" Type="http://schemas.openxmlformats.org/officeDocument/2006/relationships/hyperlink" Target="safari-reader://fr.wikipedia.org/wiki/Moli%C3%A8re_de_la_r%C3%A9v%C3%A9lation_th%C3%A9%C3%A2trale" TargetMode="External"/><Relationship Id="rId18" Type="http://schemas.openxmlformats.org/officeDocument/2006/relationships/hyperlink" Target="safari-reader://fr.wikipedia.org/wiki/Le_Sixi%C3%A8me_Enfant" TargetMode="External"/><Relationship Id="rId3" Type="http://schemas.openxmlformats.org/officeDocument/2006/relationships/hyperlink" Target="safari-reader://fr.wikipedia.org/wiki/Paris" TargetMode="External"/><Relationship Id="rId21" Type="http://schemas.openxmlformats.org/officeDocument/2006/relationships/hyperlink" Target="safari-reader://fr.wikipedia.org/wiki/21e_c%C3%A9r%C3%A9monie_des_prix_Lumi%C3%A8res" TargetMode="External"/><Relationship Id="rId7" Type="http://schemas.openxmlformats.org/officeDocument/2006/relationships/hyperlink" Target="safari-reader://fr.wikipedia.org/wiki/Metteur_en_sc%C3%A8ne" TargetMode="External"/><Relationship Id="rId12" Type="http://schemas.openxmlformats.org/officeDocument/2006/relationships/hyperlink" Target="safari-reader://fr.wikipedia.org/wiki/Moli%C3%A8res_2007" TargetMode="External"/><Relationship Id="rId17" Type="http://schemas.openxmlformats.org/officeDocument/2006/relationships/hyperlink" Target="safari-reader://fr.wikipedia.org/wiki/Festival_du_film_francophone_d%27Angoul%C3%AAme" TargetMode="External"/><Relationship Id="rId25" Type="http://schemas.openxmlformats.org/officeDocument/2006/relationships/hyperlink" Target="safari-reader://fr.wikipedia.org/wiki/C%C3%A9sar_du_meilleur_espoir_f%C3%A9minin" TargetMode="External"/><Relationship Id="rId2" Type="http://schemas.openxmlformats.org/officeDocument/2006/relationships/notesSlide" Target="../notesSlides/notesSlide2.xml"/><Relationship Id="rId16" Type="http://schemas.openxmlformats.org/officeDocument/2006/relationships/hyperlink" Target="safari-reader://fr.wikipedia.org/wiki/Petit_Paysan" TargetMode="External"/><Relationship Id="rId20" Type="http://schemas.openxmlformats.org/officeDocument/2006/relationships/hyperlink" Target="safari-reader://fr.wikipedia.org/wiki/Moli%C3%A8re_de_la_com%C3%A9dienne" TargetMode="External"/><Relationship Id="rId1" Type="http://schemas.openxmlformats.org/officeDocument/2006/relationships/slideLayout" Target="../slideLayouts/slideLayout2.xml"/><Relationship Id="rId6" Type="http://schemas.openxmlformats.org/officeDocument/2006/relationships/hyperlink" Target="safari-reader://fr.wikipedia.org/wiki/R%C3%A9alisateur" TargetMode="External"/><Relationship Id="rId11" Type="http://schemas.openxmlformats.org/officeDocument/2006/relationships/hyperlink" Target="safari-reader://fr.wikipedia.org/wiki/Bernard_Giraudeau" TargetMode="External"/><Relationship Id="rId24" Type="http://schemas.openxmlformats.org/officeDocument/2006/relationships/hyperlink" Target="safari-reader://fr.wikipedia.org/wiki/41e_c%C3%A9r%C3%A9monie_des_C%C3%A9sar" TargetMode="External"/><Relationship Id="rId5" Type="http://schemas.openxmlformats.org/officeDocument/2006/relationships/hyperlink" Target="safari-reader://fr.wikipedia.org/wiki/Dramaturge" TargetMode="External"/><Relationship Id="rId15" Type="http://schemas.openxmlformats.org/officeDocument/2006/relationships/hyperlink" Target="safari-reader://fr.wikipedia.org/wiki/C%C3%A9sar_de_la_meilleure_actrice_dans_un_second_r%C3%B4le" TargetMode="External"/><Relationship Id="rId23" Type="http://schemas.openxmlformats.org/officeDocument/2006/relationships/hyperlink" Target="safari-reader://fr.wikipedia.org/wiki/Les_B%C3%AAtises_(film)" TargetMode="External"/><Relationship Id="rId10" Type="http://schemas.openxmlformats.org/officeDocument/2006/relationships/hyperlink" Target="safari-reader://fr.wikipedia.org/wiki/Anny_Duperey" TargetMode="External"/><Relationship Id="rId19" Type="http://schemas.openxmlformats.org/officeDocument/2006/relationships/hyperlink" Target="safari-reader://fr.wikipedia.org/wiki/Moli%C3%A8res_2023" TargetMode="External"/><Relationship Id="rId4" Type="http://schemas.openxmlformats.org/officeDocument/2006/relationships/hyperlink" Target="safari-reader://fr.wikipedia.org/wiki/Acteur" TargetMode="External"/><Relationship Id="rId9" Type="http://schemas.openxmlformats.org/officeDocument/2006/relationships/hyperlink" Target="safari-reader://fr.wikipedia.org/wiki/Suisse" TargetMode="External"/><Relationship Id="rId14" Type="http://schemas.openxmlformats.org/officeDocument/2006/relationships/hyperlink" Target="safari-reader://fr.wikipedia.org/wiki/43e_c%C3%A9r%C3%A9monie_des_C%C3%A9sar" TargetMode="External"/><Relationship Id="rId22" Type="http://schemas.openxmlformats.org/officeDocument/2006/relationships/hyperlink" Target="safari-reader://fr.wikipedia.org/wiki/Prix_Lumi%C3%A8res_du_meilleur_espoir_f%C3%A9minin"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2A8C522-1114-963D-D42E-45E9DBB4F292}"/>
              </a:ext>
            </a:extLst>
          </p:cNvPr>
          <p:cNvSpPr>
            <a:spLocks noGrp="1"/>
          </p:cNvSpPr>
          <p:nvPr>
            <p:ph type="ctrTitle"/>
          </p:nvPr>
        </p:nvSpPr>
        <p:spPr>
          <a:xfrm>
            <a:off x="1403497" y="1132996"/>
            <a:ext cx="8860465" cy="1131739"/>
          </a:xfrm>
        </p:spPr>
        <p:txBody>
          <a:bodyPr/>
          <a:lstStyle/>
          <a:p>
            <a:r>
              <a:rPr lang="fr-FR" dirty="0"/>
              <a:t>Le roman de JIM</a:t>
            </a:r>
          </a:p>
        </p:txBody>
      </p:sp>
      <p:sp>
        <p:nvSpPr>
          <p:cNvPr id="3" name="Sous-titre 2">
            <a:extLst>
              <a:ext uri="{FF2B5EF4-FFF2-40B4-BE49-F238E27FC236}">
                <a16:creationId xmlns:a16="http://schemas.microsoft.com/office/drawing/2014/main" id="{6CBD5449-8019-0641-0AF8-C3C7A9300845}"/>
              </a:ext>
            </a:extLst>
          </p:cNvPr>
          <p:cNvSpPr>
            <a:spLocks noGrp="1"/>
          </p:cNvSpPr>
          <p:nvPr>
            <p:ph type="subTitle" idx="1"/>
          </p:nvPr>
        </p:nvSpPr>
        <p:spPr>
          <a:xfrm>
            <a:off x="1481469" y="2868392"/>
            <a:ext cx="9512595" cy="2766864"/>
          </a:xfrm>
        </p:spPr>
        <p:txBody>
          <a:bodyPr>
            <a:normAutofit fontScale="92500" lnSpcReduction="20000"/>
          </a:bodyPr>
          <a:lstStyle/>
          <a:p>
            <a:r>
              <a:rPr lang="fr-FR" sz="3600" dirty="0">
                <a:solidFill>
                  <a:srgbClr val="FF0000"/>
                </a:solidFill>
              </a:rPr>
              <a:t>Arnaud et Jean-Marie Larrieu</a:t>
            </a:r>
          </a:p>
          <a:p>
            <a:endParaRPr lang="fr-FR" dirty="0"/>
          </a:p>
          <a:p>
            <a:r>
              <a:rPr lang="fr-FR" sz="3600" u="sng" dirty="0">
                <a:solidFill>
                  <a:schemeClr val="accent4"/>
                </a:solidFill>
                <a:hlinkClick r:id="rId2">
                  <a:extLst>
                    <a:ext uri="{A12FA001-AC4F-418D-AE19-62706E023703}">
                      <ahyp:hlinkClr xmlns:ahyp="http://schemas.microsoft.com/office/drawing/2018/hyperlinkcolor" val="tx"/>
                    </a:ext>
                  </a:extLst>
                </a:hlinkClick>
              </a:rPr>
              <a:t>Karim Leklou</a:t>
            </a:r>
            <a:r>
              <a:rPr lang="fr-FR" sz="3600" dirty="0">
                <a:solidFill>
                  <a:schemeClr val="accent4"/>
                </a:solidFill>
              </a:rPr>
              <a:t>, </a:t>
            </a:r>
            <a:r>
              <a:rPr lang="fr-FR" sz="3600" u="sng" dirty="0">
                <a:solidFill>
                  <a:schemeClr val="accent4"/>
                </a:solidFill>
                <a:hlinkClick r:id="rId3">
                  <a:extLst>
                    <a:ext uri="{A12FA001-AC4F-418D-AE19-62706E023703}">
                      <ahyp:hlinkClr xmlns:ahyp="http://schemas.microsoft.com/office/drawing/2018/hyperlinkcolor" val="tx"/>
                    </a:ext>
                  </a:extLst>
                </a:hlinkClick>
              </a:rPr>
              <a:t>Laetitia Dosch</a:t>
            </a:r>
            <a:r>
              <a:rPr lang="fr-FR" sz="3600" dirty="0">
                <a:solidFill>
                  <a:schemeClr val="accent4"/>
                </a:solidFill>
              </a:rPr>
              <a:t>, </a:t>
            </a:r>
            <a:r>
              <a:rPr lang="fr-FR" sz="3600" u="sng" dirty="0">
                <a:solidFill>
                  <a:schemeClr val="accent4"/>
                </a:solidFill>
                <a:hlinkClick r:id="rId4">
                  <a:extLst>
                    <a:ext uri="{A12FA001-AC4F-418D-AE19-62706E023703}">
                      <ahyp:hlinkClr xmlns:ahyp="http://schemas.microsoft.com/office/drawing/2018/hyperlinkcolor" val="tx"/>
                    </a:ext>
                  </a:extLst>
                </a:hlinkClick>
              </a:rPr>
              <a:t>Sara</a:t>
            </a:r>
            <a:r>
              <a:rPr lang="fr-FR" sz="3600" u="sng" dirty="0">
                <a:solidFill>
                  <a:srgbClr val="467886"/>
                </a:solidFill>
                <a:hlinkClick r:id="rId4">
                  <a:extLst>
                    <a:ext uri="{A12FA001-AC4F-418D-AE19-62706E023703}">
                      <ahyp:hlinkClr xmlns:ahyp="http://schemas.microsoft.com/office/drawing/2018/hyperlinkcolor" val="tx"/>
                    </a:ext>
                  </a:extLst>
                </a:hlinkClick>
              </a:rPr>
              <a:t> </a:t>
            </a:r>
            <a:r>
              <a:rPr lang="fr-FR" sz="3600" u="sng" dirty="0">
                <a:solidFill>
                  <a:schemeClr val="accent4"/>
                </a:solidFill>
                <a:hlinkClick r:id="rId4">
                  <a:extLst>
                    <a:ext uri="{A12FA001-AC4F-418D-AE19-62706E023703}">
                      <ahyp:hlinkClr xmlns:ahyp="http://schemas.microsoft.com/office/drawing/2018/hyperlinkcolor" val="tx"/>
                    </a:ext>
                  </a:extLst>
                </a:hlinkClick>
              </a:rPr>
              <a:t>Giraudeau</a:t>
            </a:r>
            <a:r>
              <a:rPr lang="fr-FR" sz="3600" u="sng" dirty="0">
                <a:solidFill>
                  <a:schemeClr val="accent4"/>
                </a:solidFill>
              </a:rPr>
              <a:t>, Bertrand Belin</a:t>
            </a:r>
          </a:p>
          <a:p>
            <a:endParaRPr lang="fr-FR" sz="3600" u="sng" dirty="0"/>
          </a:p>
          <a:p>
            <a:r>
              <a:rPr lang="fr-FR" sz="3600" dirty="0"/>
              <a:t>Adapté du roman de Pierric Bailly</a:t>
            </a:r>
          </a:p>
          <a:p>
            <a:endParaRPr lang="fr-FR" dirty="0"/>
          </a:p>
        </p:txBody>
      </p:sp>
    </p:spTree>
    <p:extLst>
      <p:ext uri="{BB962C8B-B14F-4D97-AF65-F5344CB8AC3E}">
        <p14:creationId xmlns:p14="http://schemas.microsoft.com/office/powerpoint/2010/main" val="24729397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CA882C1-55E7-9598-EE6B-8BFCE0A34EDA}"/>
              </a:ext>
            </a:extLst>
          </p:cNvPr>
          <p:cNvSpPr>
            <a:spLocks noGrp="1"/>
          </p:cNvSpPr>
          <p:nvPr>
            <p:ph type="title"/>
          </p:nvPr>
        </p:nvSpPr>
        <p:spPr/>
        <p:txBody>
          <a:bodyPr/>
          <a:lstStyle/>
          <a:p>
            <a:r>
              <a:rPr lang="fr-FR" dirty="0"/>
              <a:t>Musique </a:t>
            </a:r>
            <a:r>
              <a:rPr lang="fr-FR" sz="2400" dirty="0"/>
              <a:t>(France inter)</a:t>
            </a:r>
          </a:p>
        </p:txBody>
      </p:sp>
      <p:sp>
        <p:nvSpPr>
          <p:cNvPr id="3" name="Espace réservé du contenu 2">
            <a:extLst>
              <a:ext uri="{FF2B5EF4-FFF2-40B4-BE49-F238E27FC236}">
                <a16:creationId xmlns:a16="http://schemas.microsoft.com/office/drawing/2014/main" id="{91B956D8-75A2-6049-1D40-A754E472C825}"/>
              </a:ext>
            </a:extLst>
          </p:cNvPr>
          <p:cNvSpPr>
            <a:spLocks noGrp="1"/>
          </p:cNvSpPr>
          <p:nvPr>
            <p:ph idx="1"/>
          </p:nvPr>
        </p:nvSpPr>
        <p:spPr/>
        <p:txBody>
          <a:bodyPr>
            <a:normAutofit fontScale="85000" lnSpcReduction="20000"/>
          </a:bodyPr>
          <a:lstStyle/>
          <a:p>
            <a:r>
              <a:rPr lang="fr-FR" dirty="0"/>
              <a:t>Le chanteur Bertrand Belin (Christophe) retrouve les frères Arnaud et Jean-Marie Larrieu après "Tralala », il compose la plus grande partie de la musique du film.</a:t>
            </a:r>
          </a:p>
          <a:p>
            <a:r>
              <a:rPr lang="fr-FR" dirty="0"/>
              <a:t>Le mélo, fondé à la fois sur le temps qui passe, l’enfance, les séparations et les retrouvailles, est soutenu délicatement par la simplicité d'un piano qui dessine un thème parcourant le film et maintient une certaine pudeur des émotions. </a:t>
            </a:r>
          </a:p>
          <a:p>
            <a:r>
              <a:rPr lang="fr-FR" dirty="0"/>
              <a:t>La partition s'élargit avec violons, guitares électriques, cloches, tambours indiens, pour représenter le décor et les paysages du Haut Jura. Avec le prénom du personnage et la relation triangulaire, il est impossible de ne pas penser à "Jules et Jim" de Truffaut, ce qui confère au sentiment musical un mélange d'allégresse et d'amertume. </a:t>
            </a:r>
          </a:p>
          <a:p>
            <a:r>
              <a:rPr lang="fr-FR" dirty="0"/>
              <a:t>Shane </a:t>
            </a:r>
            <a:r>
              <a:rPr lang="fr-FR" dirty="0" err="1"/>
              <a:t>Copin</a:t>
            </a:r>
            <a:r>
              <a:rPr lang="fr-FR" dirty="0"/>
              <a:t> propose la musique électronique de Jim qui devient DJ à l'âge adulte et se produit à la fin aux Nuits Sonores, le festival de musique électro à Lyon</a:t>
            </a:r>
          </a:p>
        </p:txBody>
      </p:sp>
    </p:spTree>
    <p:extLst>
      <p:ext uri="{BB962C8B-B14F-4D97-AF65-F5344CB8AC3E}">
        <p14:creationId xmlns:p14="http://schemas.microsoft.com/office/powerpoint/2010/main" val="151523551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848B780-60FD-A8A6-C57F-78F3FA4C1244}"/>
              </a:ext>
            </a:extLst>
          </p:cNvPr>
          <p:cNvSpPr>
            <a:spLocks noGrp="1"/>
          </p:cNvSpPr>
          <p:nvPr>
            <p:ph type="title"/>
          </p:nvPr>
        </p:nvSpPr>
        <p:spPr>
          <a:xfrm>
            <a:off x="838200" y="417031"/>
            <a:ext cx="7168116" cy="561163"/>
          </a:xfrm>
        </p:spPr>
        <p:txBody>
          <a:bodyPr>
            <a:normAutofit fontScale="90000"/>
          </a:bodyPr>
          <a:lstStyle/>
          <a:p>
            <a:r>
              <a:rPr lang="fr-FR" dirty="0"/>
              <a:t>Les frères Larrieu </a:t>
            </a:r>
            <a:r>
              <a:rPr lang="fr-FR" sz="3100" dirty="0"/>
              <a:t>(Wikipédia)</a:t>
            </a:r>
          </a:p>
        </p:txBody>
      </p:sp>
      <p:sp>
        <p:nvSpPr>
          <p:cNvPr id="3" name="Espace réservé du contenu 2">
            <a:extLst>
              <a:ext uri="{FF2B5EF4-FFF2-40B4-BE49-F238E27FC236}">
                <a16:creationId xmlns:a16="http://schemas.microsoft.com/office/drawing/2014/main" id="{5D1FDD24-32EC-202B-D958-7CEFE3B88ADF}"/>
              </a:ext>
            </a:extLst>
          </p:cNvPr>
          <p:cNvSpPr>
            <a:spLocks noGrp="1"/>
          </p:cNvSpPr>
          <p:nvPr>
            <p:ph idx="1"/>
          </p:nvPr>
        </p:nvSpPr>
        <p:spPr/>
        <p:txBody>
          <a:bodyPr/>
          <a:lstStyle/>
          <a:p>
            <a:r>
              <a:rPr lang="fr-FR" dirty="0"/>
              <a:t>Nés à Lourdes en </a:t>
            </a:r>
            <a:r>
              <a:rPr lang="fr-FR" b="1" dirty="0"/>
              <a:t>1965 (Arnaud)</a:t>
            </a:r>
            <a:r>
              <a:rPr lang="fr-FR" dirty="0"/>
              <a:t> et </a:t>
            </a:r>
            <a:r>
              <a:rPr lang="fr-FR" b="1" dirty="0"/>
              <a:t>1966 (Jean-Marie)</a:t>
            </a:r>
            <a:endParaRPr lang="fr-FR" dirty="0"/>
          </a:p>
          <a:p>
            <a:r>
              <a:rPr lang="fr-FR" dirty="0"/>
              <a:t>Filmographie (un registre très éclectique) :</a:t>
            </a:r>
          </a:p>
          <a:p>
            <a:pPr lvl="1"/>
            <a:r>
              <a:rPr lang="fr-FR" dirty="0"/>
              <a:t>comédie de remariage (</a:t>
            </a:r>
            <a:r>
              <a:rPr lang="fr-FR" i="1" dirty="0"/>
              <a:t>Un homme, un vrai</a:t>
            </a:r>
            <a:r>
              <a:rPr lang="fr-FR" dirty="0"/>
              <a:t>, 2003), </a:t>
            </a:r>
          </a:p>
          <a:p>
            <a:pPr lvl="1"/>
            <a:r>
              <a:rPr lang="fr-FR" dirty="0"/>
              <a:t>drame conjugal (</a:t>
            </a:r>
            <a:r>
              <a:rPr lang="fr-FR" i="1" dirty="0">
                <a:solidFill>
                  <a:srgbClr val="FF0000"/>
                </a:solidFill>
              </a:rPr>
              <a:t>Peindre ou faire l’amour</a:t>
            </a:r>
            <a:r>
              <a:rPr lang="fr-FR" dirty="0"/>
              <a:t>, 2005), </a:t>
            </a:r>
          </a:p>
          <a:p>
            <a:pPr lvl="1"/>
            <a:r>
              <a:rPr lang="fr-FR" dirty="0"/>
              <a:t>film catastrophe (</a:t>
            </a:r>
            <a:r>
              <a:rPr lang="fr-FR" i="1" dirty="0"/>
              <a:t>Les derniers jours du monde</a:t>
            </a:r>
            <a:r>
              <a:rPr lang="fr-FR" dirty="0"/>
              <a:t>, 2009), </a:t>
            </a:r>
          </a:p>
          <a:p>
            <a:pPr lvl="1"/>
            <a:r>
              <a:rPr lang="fr-FR" dirty="0"/>
              <a:t>thriller (</a:t>
            </a:r>
            <a:r>
              <a:rPr lang="fr-FR" i="1" dirty="0">
                <a:solidFill>
                  <a:srgbClr val="00B0F0"/>
                </a:solidFill>
              </a:rPr>
              <a:t>L’amour est un crime parfait</a:t>
            </a:r>
            <a:r>
              <a:rPr lang="fr-FR" dirty="0"/>
              <a:t>, 2013), </a:t>
            </a:r>
          </a:p>
          <a:p>
            <a:pPr lvl="1"/>
            <a:r>
              <a:rPr lang="fr-FR" dirty="0"/>
              <a:t>comédie, conte et polar, (</a:t>
            </a:r>
            <a:r>
              <a:rPr lang="fr-FR" i="1" dirty="0">
                <a:solidFill>
                  <a:srgbClr val="00B0F0"/>
                </a:solidFill>
              </a:rPr>
              <a:t>Vingt et une nuits avec </a:t>
            </a:r>
            <a:r>
              <a:rPr lang="fr-FR" i="1" dirty="0" err="1">
                <a:solidFill>
                  <a:srgbClr val="00B0F0"/>
                </a:solidFill>
              </a:rPr>
              <a:t>Pattie</a:t>
            </a:r>
            <a:r>
              <a:rPr lang="fr-FR" i="1" dirty="0"/>
              <a:t>, 2014</a:t>
            </a:r>
            <a:r>
              <a:rPr lang="fr-FR" dirty="0"/>
              <a:t>) </a:t>
            </a:r>
          </a:p>
          <a:p>
            <a:pPr lvl="1"/>
            <a:r>
              <a:rPr lang="fr-FR" dirty="0"/>
              <a:t>comédie musicale (</a:t>
            </a:r>
            <a:r>
              <a:rPr lang="fr-FR" i="1" dirty="0"/>
              <a:t>Tralala</a:t>
            </a:r>
            <a:r>
              <a:rPr lang="fr-FR" dirty="0"/>
              <a:t>, 2020)</a:t>
            </a:r>
          </a:p>
          <a:p>
            <a:pPr lvl="1"/>
            <a:r>
              <a:rPr lang="fr-FR" dirty="0"/>
              <a:t>Intimiste (</a:t>
            </a:r>
            <a:r>
              <a:rPr lang="fr-FR" i="1" dirty="0">
                <a:solidFill>
                  <a:srgbClr val="00B0F0"/>
                </a:solidFill>
              </a:rPr>
              <a:t>Le roman de Jim</a:t>
            </a:r>
            <a:r>
              <a:rPr lang="fr-FR" i="1" dirty="0"/>
              <a:t>, 2021</a:t>
            </a:r>
            <a:r>
              <a:rPr lang="fr-FR" dirty="0"/>
              <a:t>)</a:t>
            </a:r>
          </a:p>
          <a:p>
            <a:r>
              <a:rPr lang="fr-FR" dirty="0"/>
              <a:t>Artiste « fétiche » : Mathieu Amalric (5 films)</a:t>
            </a:r>
          </a:p>
          <a:p>
            <a:endParaRPr lang="fr-FR" dirty="0"/>
          </a:p>
        </p:txBody>
      </p:sp>
    </p:spTree>
    <p:extLst>
      <p:ext uri="{BB962C8B-B14F-4D97-AF65-F5344CB8AC3E}">
        <p14:creationId xmlns:p14="http://schemas.microsoft.com/office/powerpoint/2010/main" val="25469554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C41981C-7D40-5265-5269-44643A4E35F7}"/>
              </a:ext>
            </a:extLst>
          </p:cNvPr>
          <p:cNvSpPr>
            <a:spLocks noGrp="1"/>
          </p:cNvSpPr>
          <p:nvPr>
            <p:ph type="title"/>
          </p:nvPr>
        </p:nvSpPr>
        <p:spPr>
          <a:xfrm>
            <a:off x="838200" y="365126"/>
            <a:ext cx="10377488" cy="1092199"/>
          </a:xfrm>
        </p:spPr>
        <p:txBody>
          <a:bodyPr>
            <a:normAutofit/>
          </a:bodyPr>
          <a:lstStyle/>
          <a:p>
            <a:r>
              <a:rPr lang="fr-FR" dirty="0"/>
              <a:t>Les frères Larrieu : </a:t>
            </a:r>
            <a:r>
              <a:rPr lang="fr-FR" sz="2700" dirty="0"/>
              <a:t>ce que j’ai compris de leur cinéma par la lecture d’articles</a:t>
            </a:r>
          </a:p>
        </p:txBody>
      </p:sp>
      <p:sp>
        <p:nvSpPr>
          <p:cNvPr id="4" name="Rectangle 1">
            <a:extLst>
              <a:ext uri="{FF2B5EF4-FFF2-40B4-BE49-F238E27FC236}">
                <a16:creationId xmlns:a16="http://schemas.microsoft.com/office/drawing/2014/main" id="{70FDC980-4C8B-376D-8875-7F2E61B2AB8A}"/>
              </a:ext>
            </a:extLst>
          </p:cNvPr>
          <p:cNvSpPr>
            <a:spLocks noGrp="1" noChangeArrowheads="1"/>
          </p:cNvSpPr>
          <p:nvPr>
            <p:ph idx="1"/>
          </p:nvPr>
        </p:nvSpPr>
        <p:spPr bwMode="auto">
          <a:xfrm>
            <a:off x="456008" y="1623883"/>
            <a:ext cx="11374041" cy="440120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FR" altLang="fr-FR" sz="2000" b="0" i="0" u="none" strike="noStrike" cap="none" normalizeH="0" baseline="0" dirty="0">
                <a:ln>
                  <a:noFill/>
                </a:ln>
                <a:solidFill>
                  <a:srgbClr val="000000"/>
                </a:solidFill>
                <a:effectLst/>
                <a:latin typeface="Arial" panose="020B0604020202020204" pitchFamily="34" charset="0"/>
              </a:rPr>
              <a:t>Les frères Larrieu privilégient des plans longs, des cadrages soignés et une lumière naturelle qui donne à leurs films une dimension presque picturale avec une attention particulière portée aux paysages et aux visages.</a:t>
            </a:r>
          </a:p>
          <a:p>
            <a:pPr marL="0" marR="0" lvl="0" indent="0" algn="l" defTabSz="914400" rtl="0" eaLnBrk="0" fontAlgn="base" latinLnBrk="0" hangingPunct="0">
              <a:lnSpc>
                <a:spcPct val="100000"/>
              </a:lnSpc>
              <a:spcBef>
                <a:spcPct val="0"/>
              </a:spcBef>
              <a:spcAft>
                <a:spcPct val="0"/>
              </a:spcAft>
              <a:buClrTx/>
              <a:buSzTx/>
              <a:buFontTx/>
              <a:buNone/>
              <a:tabLst/>
            </a:pPr>
            <a:endParaRPr lang="fr-FR" altLang="fr-FR" sz="2000" dirty="0">
              <a:solidFill>
                <a:srgbClr val="000000"/>
              </a:solidFill>
            </a:endParaRPr>
          </a:p>
          <a:p>
            <a:pPr marL="0" indent="0">
              <a:lnSpc>
                <a:spcPct val="100000"/>
              </a:lnSpc>
              <a:buNone/>
            </a:pPr>
            <a:r>
              <a:rPr lang="fr-FR" altLang="fr-FR" sz="2000" dirty="0">
                <a:solidFill>
                  <a:srgbClr val="000000"/>
                </a:solidFill>
              </a:rPr>
              <a:t>Leurs films abordent des thèmes comme l’exil, la solitude, la famille, la transmission, ou encore la quête d’absolu; ils explorent souvent la mémoire, l’identité et la quête de sens.</a:t>
            </a:r>
            <a:r>
              <a:rPr lang="fr-FR" altLang="fr-FR" sz="2000" b="1" dirty="0">
                <a:solidFill>
                  <a:srgbClr val="000000"/>
                </a:solidFill>
              </a:rPr>
              <a:t> </a:t>
            </a:r>
            <a:r>
              <a:rPr lang="fr-FR" altLang="fr-FR" sz="2000" dirty="0">
                <a:solidFill>
                  <a:srgbClr val="000000"/>
                </a:solidFill>
              </a:rPr>
              <a:t>Leurs personnages sont souvent en marge, en recherche d’eux-mêmes.</a:t>
            </a:r>
          </a:p>
          <a:p>
            <a:pPr marL="0" indent="0">
              <a:lnSpc>
                <a:spcPct val="100000"/>
              </a:lnSpc>
              <a:buNone/>
            </a:pPr>
            <a:endParaRPr lang="fr-FR" altLang="fr-FR" sz="2000" b="1" dirty="0">
              <a:solidFill>
                <a:srgbClr val="000000"/>
              </a:solidFill>
            </a:endParaRPr>
          </a:p>
          <a:p>
            <a:pPr marL="0" indent="0">
              <a:lnSpc>
                <a:spcPct val="100000"/>
              </a:lnSpc>
              <a:buNone/>
            </a:pPr>
            <a:r>
              <a:rPr lang="fr-FR" altLang="fr-FR" sz="2000" dirty="0">
                <a:solidFill>
                  <a:srgbClr val="000000"/>
                </a:solidFill>
              </a:rPr>
              <a:t>Le son, les silences et la musique occupent une place centrale dans leurs films. Ils collaborent régulièrement avec des compositeurs pour créer des atmosphères sonores qui renforcent l’émotion et la contemplation.</a:t>
            </a:r>
            <a:endParaRPr lang="fr-FR" altLang="fr-FR" sz="2000" b="1" dirty="0">
              <a:solidFill>
                <a:srgbClr val="000000"/>
              </a:solidFill>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fr-FR" altLang="fr-FR" sz="2000" b="0" i="0" u="none" strike="noStrike" cap="none" normalizeH="0" baseline="0" dirty="0">
              <a:ln>
                <a:noFill/>
              </a:ln>
              <a:solidFill>
                <a:srgbClr val="000000"/>
              </a:solidFill>
              <a:effectLst/>
              <a:latin typeface="Arial" panose="020B0604020202020204" pitchFamily="34" charset="0"/>
            </a:endParaRPr>
          </a:p>
          <a:p>
            <a:pPr marL="0" indent="0">
              <a:lnSpc>
                <a:spcPct val="100000"/>
              </a:lnSpc>
              <a:buNone/>
            </a:pPr>
            <a:r>
              <a:rPr lang="fr-FR" altLang="fr-FR" sz="2000" dirty="0">
                <a:solidFill>
                  <a:srgbClr val="000000"/>
                </a:solidFill>
              </a:rPr>
              <a:t>Ils puisent souvent leur inspiration dans la littérature, la philosophie ou d’autres arts. Leurs films sont traversés par des références culturelles variées.</a:t>
            </a:r>
            <a:endParaRPr kumimoji="0" lang="fr-FR" altLang="fr-FR" sz="2000" b="1" i="0" u="none" strike="noStrike" cap="none" normalizeH="0" baseline="0" dirty="0">
              <a:ln>
                <a:noFill/>
              </a:ln>
              <a:solidFill>
                <a:srgbClr val="000000"/>
              </a:solidFill>
              <a:effectLst/>
              <a:latin typeface="Arial" panose="020B0604020202020204" pitchFamily="34" charset="0"/>
            </a:endParaRPr>
          </a:p>
        </p:txBody>
      </p:sp>
    </p:spTree>
    <p:extLst>
      <p:ext uri="{BB962C8B-B14F-4D97-AF65-F5344CB8AC3E}">
        <p14:creationId xmlns:p14="http://schemas.microsoft.com/office/powerpoint/2010/main" val="386616017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a:extLst>
              <a:ext uri="{FF2B5EF4-FFF2-40B4-BE49-F238E27FC236}">
                <a16:creationId xmlns:a16="http://schemas.microsoft.com/office/drawing/2014/main" id="{05A9AF7F-88C6-A02D-CE5A-2B6750D9A1FE}"/>
              </a:ext>
            </a:extLst>
          </p:cNvPr>
          <p:cNvSpPr txBox="1"/>
          <p:nvPr/>
        </p:nvSpPr>
        <p:spPr>
          <a:xfrm>
            <a:off x="3048886" y="3244334"/>
            <a:ext cx="6097772" cy="369332"/>
          </a:xfrm>
          <a:prstGeom prst="rect">
            <a:avLst/>
          </a:prstGeom>
          <a:noFill/>
        </p:spPr>
        <p:txBody>
          <a:bodyPr wrap="square">
            <a:spAutoFit/>
          </a:bodyPr>
          <a:lstStyle/>
          <a:p>
            <a:pPr>
              <a:buNone/>
            </a:pPr>
            <a:r>
              <a:rPr lang="fr-FR" dirty="0">
                <a:effectLst/>
                <a:latin typeface="Helvetica" pitchFamily="2" charset="0"/>
                <a:hlinkClick r:id="rId2"/>
              </a:rPr>
              <a:t>https://www.youtube.com/watch?v=xMZR0AT9eDc</a:t>
            </a:r>
            <a:endParaRPr lang="fr-FR" dirty="0">
              <a:effectLst/>
              <a:latin typeface="Helvetica" pitchFamily="2" charset="0"/>
            </a:endParaRPr>
          </a:p>
        </p:txBody>
      </p:sp>
      <p:sp>
        <p:nvSpPr>
          <p:cNvPr id="6" name="ZoneTexte 5">
            <a:extLst>
              <a:ext uri="{FF2B5EF4-FFF2-40B4-BE49-F238E27FC236}">
                <a16:creationId xmlns:a16="http://schemas.microsoft.com/office/drawing/2014/main" id="{5F8588A9-A950-0397-7392-9433C7F5CA1A}"/>
              </a:ext>
            </a:extLst>
          </p:cNvPr>
          <p:cNvSpPr txBox="1"/>
          <p:nvPr/>
        </p:nvSpPr>
        <p:spPr>
          <a:xfrm>
            <a:off x="3147237" y="1339702"/>
            <a:ext cx="5669811" cy="1384995"/>
          </a:xfrm>
          <a:prstGeom prst="rect">
            <a:avLst/>
          </a:prstGeom>
          <a:noFill/>
        </p:spPr>
        <p:txBody>
          <a:bodyPr wrap="square" rtlCol="0">
            <a:spAutoFit/>
          </a:bodyPr>
          <a:lstStyle/>
          <a:p>
            <a:r>
              <a:rPr lang="fr-FR" sz="2800" dirty="0"/>
              <a:t>C’l hebdo     France Télévision</a:t>
            </a:r>
          </a:p>
          <a:p>
            <a:r>
              <a:rPr lang="fr-FR" sz="2800" dirty="0"/>
              <a:t>    Interview de Karim </a:t>
            </a:r>
            <a:r>
              <a:rPr lang="fr-FR" sz="2800" dirty="0" err="1"/>
              <a:t>Leklou</a:t>
            </a:r>
            <a:endParaRPr lang="fr-FR" sz="2800" dirty="0"/>
          </a:p>
          <a:p>
            <a:r>
              <a:rPr lang="fr-FR" sz="2800" dirty="0"/>
              <a:t>                       </a:t>
            </a:r>
            <a:r>
              <a:rPr lang="fr-FR" sz="1600" dirty="0"/>
              <a:t>Durée : 8mn</a:t>
            </a:r>
          </a:p>
        </p:txBody>
      </p:sp>
    </p:spTree>
    <p:extLst>
      <p:ext uri="{BB962C8B-B14F-4D97-AF65-F5344CB8AC3E}">
        <p14:creationId xmlns:p14="http://schemas.microsoft.com/office/powerpoint/2010/main" val="770151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617C986-EA3D-7D0B-ADD3-B9F4EA6BCAC4}"/>
              </a:ext>
            </a:extLst>
          </p:cNvPr>
          <p:cNvSpPr>
            <a:spLocks noGrp="1"/>
          </p:cNvSpPr>
          <p:nvPr>
            <p:ph type="title"/>
          </p:nvPr>
        </p:nvSpPr>
        <p:spPr>
          <a:xfrm>
            <a:off x="912628" y="354493"/>
            <a:ext cx="10515600" cy="1325563"/>
          </a:xfrm>
        </p:spPr>
        <p:txBody>
          <a:bodyPr/>
          <a:lstStyle/>
          <a:p>
            <a:r>
              <a:rPr lang="fr-FR" dirty="0"/>
              <a:t>Synopsis</a:t>
            </a:r>
          </a:p>
        </p:txBody>
      </p:sp>
      <p:sp>
        <p:nvSpPr>
          <p:cNvPr id="3" name="Espace réservé du contenu 2">
            <a:extLst>
              <a:ext uri="{FF2B5EF4-FFF2-40B4-BE49-F238E27FC236}">
                <a16:creationId xmlns:a16="http://schemas.microsoft.com/office/drawing/2014/main" id="{AE9D17E7-EB87-7138-835A-B03E0B934422}"/>
              </a:ext>
            </a:extLst>
          </p:cNvPr>
          <p:cNvSpPr>
            <a:spLocks noGrp="1"/>
          </p:cNvSpPr>
          <p:nvPr>
            <p:ph idx="1"/>
          </p:nvPr>
        </p:nvSpPr>
        <p:spPr/>
        <p:txBody>
          <a:bodyPr>
            <a:normAutofit fontScale="92500" lnSpcReduction="10000"/>
          </a:bodyPr>
          <a:lstStyle/>
          <a:p>
            <a:r>
              <a:rPr lang="fr-FR" b="1" dirty="0"/>
              <a:t>En résumé </a:t>
            </a:r>
            <a:r>
              <a:rPr lang="fr-FR" dirty="0"/>
              <a:t>: </a:t>
            </a:r>
            <a:r>
              <a:rPr lang="fr-FR" i="1" dirty="0"/>
              <a:t>Le Roman de Jim</a:t>
            </a:r>
            <a:r>
              <a:rPr lang="fr-FR" dirty="0"/>
              <a:t> raconte la trajectoire d’Aymeric, sur près de 30 ans, un homme simple et doux. Jeunesse erratique, débuts imprévus dans la paternité, devenu père de fait et de cœur pour Jim, jusqu’à ce que le retour du père biologique bouleverse cette vie tissée avec patience et tendresse, jusqu’à une fin heureuse.</a:t>
            </a:r>
          </a:p>
          <a:p>
            <a:r>
              <a:rPr lang="fr-FR" sz="2100" dirty="0"/>
              <a:t>Aymeric, un homme ordinaire originaire du Haut-Jura, vivant d’expédients et de travail précaire, rencontre par hasard Florence, une ancienne collègue enceinte de six mois, lors d'une soirée à Saint-Claude. Il est à ses côtés pour l’accouchement de l’enfant, Jim, et, sans lien de sang, assume le rôle de père avec dévouement, des premiers pas à la première rentrée scolaire et plus.</a:t>
            </a:r>
          </a:p>
          <a:p>
            <a:r>
              <a:rPr lang="fr-FR" sz="2100" dirty="0"/>
              <a:t>Plusieurs années plus tard, le père biologique de Jim, Christophe, refait surface. Sa présence perturbe progressivement la dynamique familiale, et Aymeric se voit évincé de ce rôle paternel qu’il occupait jusque-là pleinement. S’en suit pour Aymeric, une longue période de dépression, avant la reconstruction avec Olivia, prof de français, à la vie quelque peu décalée, mais qui lui apportera soutien et réconfort, jusqu’à retrouver Jim en toute fin de scénario pour un bonheur inégalé.</a:t>
            </a:r>
          </a:p>
          <a:p>
            <a:endParaRPr lang="fr-FR" dirty="0"/>
          </a:p>
          <a:p>
            <a:endParaRPr lang="fr-FR" dirty="0"/>
          </a:p>
        </p:txBody>
      </p:sp>
    </p:spTree>
    <p:extLst>
      <p:ext uri="{BB962C8B-B14F-4D97-AF65-F5344CB8AC3E}">
        <p14:creationId xmlns:p14="http://schemas.microsoft.com/office/powerpoint/2010/main" val="6305643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91B8F55-4BD2-197E-B302-10A025768E44}"/>
              </a:ext>
            </a:extLst>
          </p:cNvPr>
          <p:cNvSpPr>
            <a:spLocks noGrp="1"/>
          </p:cNvSpPr>
          <p:nvPr>
            <p:ph type="title"/>
          </p:nvPr>
        </p:nvSpPr>
        <p:spPr>
          <a:xfrm>
            <a:off x="838200" y="365126"/>
            <a:ext cx="4478079" cy="623702"/>
          </a:xfrm>
        </p:spPr>
        <p:txBody>
          <a:bodyPr>
            <a:normAutofit fontScale="90000"/>
          </a:bodyPr>
          <a:lstStyle/>
          <a:p>
            <a:r>
              <a:rPr lang="fr-FR" dirty="0"/>
              <a:t>Thèmes </a:t>
            </a:r>
            <a:r>
              <a:rPr lang="fr-FR" sz="4900" dirty="0"/>
              <a:t>abordés</a:t>
            </a:r>
          </a:p>
        </p:txBody>
      </p:sp>
      <p:sp>
        <p:nvSpPr>
          <p:cNvPr id="3" name="Espace réservé du contenu 2">
            <a:extLst>
              <a:ext uri="{FF2B5EF4-FFF2-40B4-BE49-F238E27FC236}">
                <a16:creationId xmlns:a16="http://schemas.microsoft.com/office/drawing/2014/main" id="{5C53095C-C563-C8C5-8CF2-8F16550A1C98}"/>
              </a:ext>
            </a:extLst>
          </p:cNvPr>
          <p:cNvSpPr>
            <a:spLocks noGrp="1"/>
          </p:cNvSpPr>
          <p:nvPr>
            <p:ph idx="1"/>
          </p:nvPr>
        </p:nvSpPr>
        <p:spPr>
          <a:xfrm>
            <a:off x="838200" y="1421586"/>
            <a:ext cx="10783186" cy="5071288"/>
          </a:xfrm>
        </p:spPr>
        <p:txBody>
          <a:bodyPr>
            <a:normAutofit fontScale="70000" lnSpcReduction="20000"/>
          </a:bodyPr>
          <a:lstStyle/>
          <a:p>
            <a:r>
              <a:rPr lang="fr-FR" dirty="0"/>
              <a:t>Thème principal : </a:t>
            </a:r>
            <a:r>
              <a:rPr lang="fr-FR" b="1" dirty="0">
                <a:solidFill>
                  <a:srgbClr val="FF0000"/>
                </a:solidFill>
              </a:rPr>
              <a:t>Paternité affective vs paternité biologique</a:t>
            </a:r>
          </a:p>
          <a:p>
            <a:endParaRPr lang="fr-FR" dirty="0"/>
          </a:p>
          <a:p>
            <a:pPr lvl="1"/>
            <a:r>
              <a:rPr lang="fr-FR" sz="2900" dirty="0"/>
              <a:t>Qu’est-ce qui définit un père, le lien du sang ou l’amour et l’engagement au quotidien ? </a:t>
            </a:r>
          </a:p>
          <a:p>
            <a:pPr marL="0" indent="0">
              <a:buNone/>
            </a:pPr>
            <a:endParaRPr lang="fr-FR" sz="2900" b="1" dirty="0">
              <a:solidFill>
                <a:srgbClr val="FF0000"/>
              </a:solidFill>
            </a:endParaRPr>
          </a:p>
          <a:p>
            <a:r>
              <a:rPr lang="fr-FR" dirty="0"/>
              <a:t>Ce qui est mis en avant : </a:t>
            </a:r>
          </a:p>
          <a:p>
            <a:pPr marL="0" indent="0">
              <a:buNone/>
            </a:pPr>
            <a:endParaRPr lang="fr-FR" dirty="0"/>
          </a:p>
          <a:p>
            <a:pPr lvl="1"/>
            <a:r>
              <a:rPr lang="fr-FR" sz="2900" b="1" dirty="0">
                <a:solidFill>
                  <a:srgbClr val="FF0000"/>
                </a:solidFill>
              </a:rPr>
              <a:t>La douceur, la fragilité, la gentillesse, la détresse, la joie et la résilience masculine</a:t>
            </a:r>
            <a:r>
              <a:rPr lang="fr-FR" sz="2900" b="1" dirty="0"/>
              <a:t> </a:t>
            </a:r>
            <a:r>
              <a:rPr lang="fr-FR" sz="2900" dirty="0"/>
              <a:t>(Jim et Christophe), des thèmes trop souvent absents des registres cinématographiques classiques</a:t>
            </a:r>
          </a:p>
          <a:p>
            <a:pPr marL="457200" lvl="1" indent="0">
              <a:buNone/>
            </a:pPr>
            <a:endParaRPr lang="fr-FR" sz="2900" dirty="0"/>
          </a:p>
          <a:p>
            <a:pPr lvl="1"/>
            <a:r>
              <a:rPr lang="fr-FR" sz="2900" b="1" dirty="0">
                <a:solidFill>
                  <a:srgbClr val="FF0000"/>
                </a:solidFill>
              </a:rPr>
              <a:t>Le poids du destin et des renoncements</a:t>
            </a:r>
            <a:r>
              <a:rPr lang="fr-FR" sz="2900" b="1" dirty="0"/>
              <a:t>. </a:t>
            </a:r>
            <a:r>
              <a:rPr lang="fr-FR" sz="2900" dirty="0"/>
              <a:t>Le récit ne charge aucun personnage de faute malgré la cruauté de choix implacables. Les circonstances et le temps qui passe, érodent les liens les plus puissants. Il y a une grande tendresse dans chaque personnage</a:t>
            </a:r>
          </a:p>
          <a:p>
            <a:pPr marL="457200" lvl="1" indent="0">
              <a:buNone/>
            </a:pPr>
            <a:endParaRPr lang="fr-FR" sz="2900" dirty="0"/>
          </a:p>
          <a:p>
            <a:pPr lvl="1"/>
            <a:r>
              <a:rPr lang="fr-FR" sz="2900" b="1" dirty="0">
                <a:solidFill>
                  <a:srgbClr val="FF0000"/>
                </a:solidFill>
              </a:rPr>
              <a:t>Le besoin de dépassement et de décalage entre vie professionnelle et vie personnelle</a:t>
            </a:r>
            <a:r>
              <a:rPr lang="fr-FR" sz="2900" dirty="0">
                <a:solidFill>
                  <a:srgbClr val="FF0000"/>
                </a:solidFill>
              </a:rPr>
              <a:t>  </a:t>
            </a:r>
            <a:r>
              <a:rPr lang="fr-FR" sz="2900" dirty="0"/>
              <a:t>pour trouver un équilibre de vie satisfaisant (Olivia)</a:t>
            </a:r>
          </a:p>
          <a:p>
            <a:pPr marL="0" indent="0">
              <a:buNone/>
            </a:pPr>
            <a:br>
              <a:rPr lang="fr-FR" dirty="0"/>
            </a:br>
            <a:endParaRPr lang="fr-FR" dirty="0"/>
          </a:p>
          <a:p>
            <a:endParaRPr lang="fr-FR" dirty="0">
              <a:solidFill>
                <a:srgbClr val="FF0000"/>
              </a:solidFill>
            </a:endParaRPr>
          </a:p>
          <a:p>
            <a:endParaRPr lang="fr-FR" dirty="0"/>
          </a:p>
        </p:txBody>
      </p:sp>
    </p:spTree>
    <p:extLst>
      <p:ext uri="{BB962C8B-B14F-4D97-AF65-F5344CB8AC3E}">
        <p14:creationId xmlns:p14="http://schemas.microsoft.com/office/powerpoint/2010/main" val="224035188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F062F4B-015B-8347-F1F5-E0BFF3D7BA74}"/>
              </a:ext>
            </a:extLst>
          </p:cNvPr>
          <p:cNvSpPr>
            <a:spLocks noGrp="1"/>
          </p:cNvSpPr>
          <p:nvPr>
            <p:ph type="title"/>
          </p:nvPr>
        </p:nvSpPr>
        <p:spPr/>
        <p:txBody>
          <a:bodyPr>
            <a:normAutofit/>
          </a:bodyPr>
          <a:lstStyle/>
          <a:p>
            <a:r>
              <a:rPr lang="fr-FR" dirty="0"/>
              <a:t>La mise en scène</a:t>
            </a:r>
          </a:p>
        </p:txBody>
      </p:sp>
      <p:sp>
        <p:nvSpPr>
          <p:cNvPr id="3" name="Espace réservé du contenu 2">
            <a:extLst>
              <a:ext uri="{FF2B5EF4-FFF2-40B4-BE49-F238E27FC236}">
                <a16:creationId xmlns:a16="http://schemas.microsoft.com/office/drawing/2014/main" id="{401F0847-D78E-AA98-A243-94867BFF338E}"/>
              </a:ext>
            </a:extLst>
          </p:cNvPr>
          <p:cNvSpPr>
            <a:spLocks noGrp="1"/>
          </p:cNvSpPr>
          <p:nvPr>
            <p:ph idx="1"/>
          </p:nvPr>
        </p:nvSpPr>
        <p:spPr/>
        <p:txBody>
          <a:bodyPr/>
          <a:lstStyle/>
          <a:p>
            <a:r>
              <a:rPr lang="fr-FR" b="1" dirty="0">
                <a:solidFill>
                  <a:srgbClr val="FF0000"/>
                </a:solidFill>
              </a:rPr>
              <a:t>Un récit intime et un mélodrame minimaliste</a:t>
            </a:r>
          </a:p>
          <a:p>
            <a:pPr marL="0" indent="0">
              <a:buNone/>
            </a:pPr>
            <a:endParaRPr lang="fr-FR" b="1" dirty="0">
              <a:solidFill>
                <a:srgbClr val="FF0000"/>
              </a:solidFill>
            </a:endParaRPr>
          </a:p>
          <a:p>
            <a:pPr lvl="1"/>
            <a:r>
              <a:rPr lang="fr-FR" dirty="0"/>
              <a:t>Est privilégiée une mise en scène discrète, humaine, loin des effets stylisés, qui parvient à bouleverser sans artifice, grâce à la fluidité du récit, l’humanité des personnages, les décors </a:t>
            </a:r>
            <a:r>
              <a:rPr lang="fr-FR" dirty="0" err="1"/>
              <a:t>champestres</a:t>
            </a:r>
            <a:r>
              <a:rPr lang="fr-FR" dirty="0"/>
              <a:t>, et une puissance émotionnelle contenue</a:t>
            </a:r>
          </a:p>
          <a:p>
            <a:pPr marL="0" indent="0">
              <a:buNone/>
            </a:pPr>
            <a:br>
              <a:rPr lang="fr-FR" dirty="0"/>
            </a:br>
            <a:endParaRPr lang="fr-FR" dirty="0"/>
          </a:p>
          <a:p>
            <a:endParaRPr lang="fr-FR" dirty="0"/>
          </a:p>
        </p:txBody>
      </p:sp>
    </p:spTree>
    <p:extLst>
      <p:ext uri="{BB962C8B-B14F-4D97-AF65-F5344CB8AC3E}">
        <p14:creationId xmlns:p14="http://schemas.microsoft.com/office/powerpoint/2010/main" val="1288335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182B16F-CB7D-2F8B-F76D-67CD43AEBAF8}"/>
              </a:ext>
            </a:extLst>
          </p:cNvPr>
          <p:cNvSpPr>
            <a:spLocks noGrp="1"/>
          </p:cNvSpPr>
          <p:nvPr>
            <p:ph type="title"/>
          </p:nvPr>
        </p:nvSpPr>
        <p:spPr>
          <a:xfrm>
            <a:off x="838200" y="365126"/>
            <a:ext cx="5105400" cy="581172"/>
          </a:xfrm>
        </p:spPr>
        <p:txBody>
          <a:bodyPr>
            <a:normAutofit/>
          </a:bodyPr>
          <a:lstStyle/>
          <a:p>
            <a:r>
              <a:rPr lang="fr-FR" sz="3200" dirty="0"/>
              <a:t>Les acteurs - actrices</a:t>
            </a:r>
          </a:p>
        </p:txBody>
      </p:sp>
      <p:sp>
        <p:nvSpPr>
          <p:cNvPr id="3" name="Espace réservé du contenu 2">
            <a:extLst>
              <a:ext uri="{FF2B5EF4-FFF2-40B4-BE49-F238E27FC236}">
                <a16:creationId xmlns:a16="http://schemas.microsoft.com/office/drawing/2014/main" id="{C6E6FAAC-1134-5FC1-DDFD-6668261BECC0}"/>
              </a:ext>
            </a:extLst>
          </p:cNvPr>
          <p:cNvSpPr>
            <a:spLocks noGrp="1"/>
          </p:cNvSpPr>
          <p:nvPr>
            <p:ph idx="1"/>
          </p:nvPr>
        </p:nvSpPr>
        <p:spPr>
          <a:xfrm>
            <a:off x="838199" y="1253331"/>
            <a:ext cx="10730023" cy="5477078"/>
          </a:xfrm>
        </p:spPr>
        <p:txBody>
          <a:bodyPr>
            <a:normAutofit fontScale="92500" lnSpcReduction="10000"/>
          </a:bodyPr>
          <a:lstStyle/>
          <a:p>
            <a:r>
              <a:rPr lang="fr-FR" b="1" dirty="0"/>
              <a:t>Karim </a:t>
            </a:r>
            <a:r>
              <a:rPr lang="fr-FR" b="1" dirty="0" err="1"/>
              <a:t>Leklou</a:t>
            </a:r>
            <a:endParaRPr lang="fr-FR" b="1" dirty="0"/>
          </a:p>
          <a:p>
            <a:pPr lvl="1"/>
            <a:r>
              <a:rPr lang="fr-FR" sz="1500" dirty="0">
                <a:solidFill>
                  <a:schemeClr val="tx2"/>
                </a:solidFill>
              </a:rPr>
              <a:t>Karim </a:t>
            </a:r>
            <a:r>
              <a:rPr lang="fr-FR" sz="1500" dirty="0" err="1">
                <a:solidFill>
                  <a:schemeClr val="tx2"/>
                </a:solidFill>
              </a:rPr>
              <a:t>Leklou</a:t>
            </a:r>
            <a:r>
              <a:rPr lang="fr-FR" sz="1500" dirty="0">
                <a:solidFill>
                  <a:schemeClr val="tx2"/>
                </a:solidFill>
              </a:rPr>
              <a:t> naît le 20 juin 1982 à Sèvres. Il est le fils d’un père algérien, magasinier et d’une mère réceptionniste; il grandit à St Cyr l’école. Amateur de cinéma dès son enfance, il décroche son 1</a:t>
            </a:r>
            <a:r>
              <a:rPr lang="fr-FR" sz="1500" baseline="30000" dirty="0">
                <a:solidFill>
                  <a:schemeClr val="tx2"/>
                </a:solidFill>
              </a:rPr>
              <a:t>er</a:t>
            </a:r>
            <a:r>
              <a:rPr lang="fr-FR" sz="1500" dirty="0">
                <a:solidFill>
                  <a:schemeClr val="tx2"/>
                </a:solidFill>
              </a:rPr>
              <a:t> rôle en 2009, dans un Prophète de </a:t>
            </a:r>
            <a:r>
              <a:rPr lang="fr-FR" sz="1500" dirty="0" err="1">
                <a:solidFill>
                  <a:schemeClr val="tx2"/>
                </a:solidFill>
              </a:rPr>
              <a:t>J.Audiard</a:t>
            </a:r>
            <a:r>
              <a:rPr lang="fr-FR" sz="1500" dirty="0">
                <a:solidFill>
                  <a:schemeClr val="tx2"/>
                </a:solidFill>
              </a:rPr>
              <a:t>. Il sera présent dans 34 films depuis cette date.</a:t>
            </a:r>
          </a:p>
          <a:p>
            <a:pPr lvl="1"/>
            <a:r>
              <a:rPr lang="fr-FR" sz="1800" b="1" dirty="0">
                <a:solidFill>
                  <a:schemeClr val="tx2"/>
                </a:solidFill>
              </a:rPr>
              <a:t>Nominations</a:t>
            </a:r>
          </a:p>
          <a:p>
            <a:pPr lvl="2"/>
            <a:r>
              <a:rPr lang="fr-FR" sz="1700" dirty="0">
                <a:solidFill>
                  <a:schemeClr val="tx2"/>
                </a:solidFill>
                <a:hlinkClick r:id="rId3" tooltip="41e cérémonie des César">
                  <a:extLst>
                    <a:ext uri="{A12FA001-AC4F-418D-AE19-62706E023703}">
                      <ahyp:hlinkClr xmlns:ahyp="http://schemas.microsoft.com/office/drawing/2018/hyperlinkcolor" val="tx"/>
                    </a:ext>
                  </a:extLst>
                </a:hlinkClick>
              </a:rPr>
              <a:t>2016</a:t>
            </a:r>
            <a:r>
              <a:rPr lang="fr-FR" sz="1700" dirty="0">
                <a:solidFill>
                  <a:schemeClr val="tx2"/>
                </a:solidFill>
              </a:rPr>
              <a:t> : présélection « Révélation » pour le </a:t>
            </a:r>
            <a:r>
              <a:rPr lang="fr-FR" sz="1700" dirty="0">
                <a:solidFill>
                  <a:schemeClr val="tx2"/>
                </a:solidFill>
                <a:hlinkClick r:id="rId4" tooltip="César du meilleur espoir masculin">
                  <a:extLst>
                    <a:ext uri="{A12FA001-AC4F-418D-AE19-62706E023703}">
                      <ahyp:hlinkClr xmlns:ahyp="http://schemas.microsoft.com/office/drawing/2018/hyperlinkcolor" val="tx"/>
                    </a:ext>
                  </a:extLst>
                </a:hlinkClick>
              </a:rPr>
              <a:t>César du meilleur espoir masculin</a:t>
            </a:r>
            <a:r>
              <a:rPr lang="fr-FR" sz="1700" dirty="0">
                <a:solidFill>
                  <a:schemeClr val="tx2"/>
                </a:solidFill>
              </a:rPr>
              <a:t> pour </a:t>
            </a:r>
            <a:r>
              <a:rPr lang="fr-FR" sz="1700" i="1" dirty="0">
                <a:solidFill>
                  <a:srgbClr val="FF0000"/>
                </a:solidFill>
                <a:hlinkClick r:id="rId5" tooltip="Coup de chaud">
                  <a:extLst>
                    <a:ext uri="{A12FA001-AC4F-418D-AE19-62706E023703}">
                      <ahyp:hlinkClr xmlns:ahyp="http://schemas.microsoft.com/office/drawing/2018/hyperlinkcolor" val="tx"/>
                    </a:ext>
                  </a:extLst>
                </a:hlinkClick>
              </a:rPr>
              <a:t>Coup de chaud</a:t>
            </a:r>
            <a:endParaRPr lang="fr-FR" sz="1700" dirty="0">
              <a:solidFill>
                <a:srgbClr val="FF0000"/>
              </a:solidFill>
            </a:endParaRPr>
          </a:p>
          <a:p>
            <a:pPr lvl="2"/>
            <a:r>
              <a:rPr lang="fr-FR" sz="1700" dirty="0">
                <a:solidFill>
                  <a:schemeClr val="tx2"/>
                </a:solidFill>
                <a:hlinkClick r:id="rId6" tooltip="44e cérémonie des César">
                  <a:extLst>
                    <a:ext uri="{A12FA001-AC4F-418D-AE19-62706E023703}">
                      <ahyp:hlinkClr xmlns:ahyp="http://schemas.microsoft.com/office/drawing/2018/hyperlinkcolor" val="tx"/>
                    </a:ext>
                  </a:extLst>
                </a:hlinkClick>
              </a:rPr>
              <a:t>2019</a:t>
            </a:r>
            <a:r>
              <a:rPr lang="fr-FR" sz="1700" dirty="0">
                <a:solidFill>
                  <a:schemeClr val="tx2"/>
                </a:solidFill>
              </a:rPr>
              <a:t> : </a:t>
            </a:r>
            <a:r>
              <a:rPr lang="fr-FR" sz="1700" dirty="0">
                <a:solidFill>
                  <a:schemeClr val="tx2"/>
                </a:solidFill>
                <a:hlinkClick r:id="rId4" tooltip="César du meilleur espoir masculin">
                  <a:extLst>
                    <a:ext uri="{A12FA001-AC4F-418D-AE19-62706E023703}">
                      <ahyp:hlinkClr xmlns:ahyp="http://schemas.microsoft.com/office/drawing/2018/hyperlinkcolor" val="tx"/>
                    </a:ext>
                  </a:extLst>
                </a:hlinkClick>
              </a:rPr>
              <a:t>César du meilleur espoir masculin</a:t>
            </a:r>
            <a:r>
              <a:rPr lang="fr-FR" sz="1700" dirty="0">
                <a:solidFill>
                  <a:schemeClr val="tx2"/>
                </a:solidFill>
              </a:rPr>
              <a:t> pour </a:t>
            </a:r>
            <a:r>
              <a:rPr lang="fr-FR" sz="1700" i="1" dirty="0">
                <a:solidFill>
                  <a:srgbClr val="FF0000"/>
                </a:solidFill>
                <a:hlinkClick r:id="rId7" tooltip="Le monde est à toi">
                  <a:extLst>
                    <a:ext uri="{A12FA001-AC4F-418D-AE19-62706E023703}">
                      <ahyp:hlinkClr xmlns:ahyp="http://schemas.microsoft.com/office/drawing/2018/hyperlinkcolor" val="tx"/>
                    </a:ext>
                  </a:extLst>
                </a:hlinkClick>
              </a:rPr>
              <a:t>Le monde est à toi</a:t>
            </a:r>
            <a:endParaRPr lang="fr-FR" sz="1700" dirty="0">
              <a:solidFill>
                <a:srgbClr val="FF0000"/>
              </a:solidFill>
            </a:endParaRPr>
          </a:p>
          <a:p>
            <a:pPr lvl="2"/>
            <a:r>
              <a:rPr lang="fr-FR" sz="1700" dirty="0">
                <a:solidFill>
                  <a:schemeClr val="tx2"/>
                </a:solidFill>
                <a:hlinkClick r:id="rId8" tooltip="47e cérémonie des César">
                  <a:extLst>
                    <a:ext uri="{A12FA001-AC4F-418D-AE19-62706E023703}">
                      <ahyp:hlinkClr xmlns:ahyp="http://schemas.microsoft.com/office/drawing/2018/hyperlinkcolor" val="tx"/>
                    </a:ext>
                  </a:extLst>
                </a:hlinkClick>
              </a:rPr>
              <a:t>2022</a:t>
            </a:r>
            <a:r>
              <a:rPr lang="fr-FR" sz="1700" dirty="0">
                <a:solidFill>
                  <a:schemeClr val="tx2"/>
                </a:solidFill>
              </a:rPr>
              <a:t> : </a:t>
            </a:r>
            <a:r>
              <a:rPr lang="fr-FR" sz="1700" dirty="0">
                <a:solidFill>
                  <a:schemeClr val="tx2"/>
                </a:solidFill>
                <a:hlinkClick r:id="rId9" tooltip="César du meilleur acteur dans un second rôle">
                  <a:extLst>
                    <a:ext uri="{A12FA001-AC4F-418D-AE19-62706E023703}">
                      <ahyp:hlinkClr xmlns:ahyp="http://schemas.microsoft.com/office/drawing/2018/hyperlinkcolor" val="tx"/>
                    </a:ext>
                  </a:extLst>
                </a:hlinkClick>
              </a:rPr>
              <a:t>César du meilleur acteur dans un second rôle</a:t>
            </a:r>
            <a:r>
              <a:rPr lang="fr-FR" sz="1700" dirty="0">
                <a:solidFill>
                  <a:schemeClr val="tx2"/>
                </a:solidFill>
              </a:rPr>
              <a:t> pour </a:t>
            </a:r>
            <a:r>
              <a:rPr lang="fr-FR" sz="1700" i="1" dirty="0">
                <a:solidFill>
                  <a:srgbClr val="FF0000"/>
                </a:solidFill>
                <a:hlinkClick r:id="rId10" tooltip="BAC Nord">
                  <a:extLst>
                    <a:ext uri="{A12FA001-AC4F-418D-AE19-62706E023703}">
                      <ahyp:hlinkClr xmlns:ahyp="http://schemas.microsoft.com/office/drawing/2018/hyperlinkcolor" val="tx"/>
                    </a:ext>
                  </a:extLst>
                </a:hlinkClick>
              </a:rPr>
              <a:t>BAC Nord</a:t>
            </a:r>
            <a:endParaRPr lang="fr-FR" sz="1700" i="1" dirty="0">
              <a:solidFill>
                <a:srgbClr val="FF0000"/>
              </a:solidFill>
            </a:endParaRPr>
          </a:p>
          <a:p>
            <a:pPr lvl="2"/>
            <a:r>
              <a:rPr lang="fr-FR" sz="1700" dirty="0">
                <a:solidFill>
                  <a:schemeClr val="tx2"/>
                </a:solidFill>
                <a:hlinkClick r:id="rId8" tooltip="47e cérémonie des César">
                  <a:extLst>
                    <a:ext uri="{A12FA001-AC4F-418D-AE19-62706E023703}">
                      <ahyp:hlinkClr xmlns:ahyp="http://schemas.microsoft.com/office/drawing/2018/hyperlinkcolor" val="tx"/>
                    </a:ext>
                  </a:extLst>
                </a:hlinkClick>
              </a:rPr>
              <a:t>202</a:t>
            </a:r>
            <a:r>
              <a:rPr lang="fr-FR" sz="1700" dirty="0">
                <a:solidFill>
                  <a:schemeClr val="tx2"/>
                </a:solidFill>
              </a:rPr>
              <a:t>5 : </a:t>
            </a:r>
            <a:r>
              <a:rPr lang="fr-FR" sz="1700" dirty="0">
                <a:solidFill>
                  <a:schemeClr val="tx2"/>
                </a:solidFill>
                <a:hlinkClick r:id="rId9" tooltip="César du meilleur acteur dans un second rôle">
                  <a:extLst>
                    <a:ext uri="{A12FA001-AC4F-418D-AE19-62706E023703}">
                      <ahyp:hlinkClr xmlns:ahyp="http://schemas.microsoft.com/office/drawing/2018/hyperlinkcolor" val="tx"/>
                    </a:ext>
                  </a:extLst>
                </a:hlinkClick>
              </a:rPr>
              <a:t>César du meilleur acteur </a:t>
            </a:r>
            <a:r>
              <a:rPr lang="fr-FR" sz="1700" dirty="0">
                <a:solidFill>
                  <a:schemeClr val="tx2"/>
                </a:solidFill>
              </a:rPr>
              <a:t>pour </a:t>
            </a:r>
            <a:r>
              <a:rPr lang="fr-FR" sz="1700" i="1" u="sng" dirty="0">
                <a:solidFill>
                  <a:srgbClr val="FF0000"/>
                </a:solidFill>
              </a:rPr>
              <a:t>Le roman de Jim</a:t>
            </a:r>
          </a:p>
          <a:p>
            <a:pPr lvl="1"/>
            <a:r>
              <a:rPr lang="fr-FR" sz="1800" b="1" dirty="0">
                <a:solidFill>
                  <a:schemeClr val="tx2"/>
                </a:solidFill>
              </a:rPr>
              <a:t>Récompenses</a:t>
            </a:r>
          </a:p>
          <a:p>
            <a:pPr lvl="2"/>
            <a:r>
              <a:rPr lang="fr-FR" sz="1600" dirty="0">
                <a:hlinkClick r:id="rId11" tooltip="Festival de Cannes 2011"/>
              </a:rPr>
              <a:t>Festival de Cannes 2011</a:t>
            </a:r>
            <a:r>
              <a:rPr lang="fr-FR" sz="1600" dirty="0"/>
              <a:t> : </a:t>
            </a:r>
            <a:r>
              <a:rPr lang="fr-FR" sz="1600" dirty="0">
                <a:hlinkClick r:id="rId12" tooltip="Talents Cannes"/>
              </a:rPr>
              <a:t>Talents Cannes Adami</a:t>
            </a:r>
            <a:r>
              <a:rPr lang="fr-FR" sz="1600" dirty="0"/>
              <a:t> à l'occasion de la présentation des films </a:t>
            </a:r>
            <a:r>
              <a:rPr lang="fr-FR" sz="1600" i="1" dirty="0">
                <a:solidFill>
                  <a:srgbClr val="FF0000"/>
                </a:solidFill>
                <a:hlinkClick r:id="rId13" tooltip="Les Géants (film, 2011)">
                  <a:extLst>
                    <a:ext uri="{A12FA001-AC4F-418D-AE19-62706E023703}">
                      <ahyp:hlinkClr xmlns:ahyp="http://schemas.microsoft.com/office/drawing/2018/hyperlinkcolor" val="tx"/>
                    </a:ext>
                  </a:extLst>
                </a:hlinkClick>
              </a:rPr>
              <a:t>Les Géants</a:t>
            </a:r>
            <a:r>
              <a:rPr lang="fr-FR" sz="1600" dirty="0">
                <a:solidFill>
                  <a:srgbClr val="FF0000"/>
                </a:solidFill>
              </a:rPr>
              <a:t> et </a:t>
            </a:r>
            <a:r>
              <a:rPr lang="fr-FR" sz="1600" i="1" dirty="0">
                <a:solidFill>
                  <a:srgbClr val="FF0000"/>
                </a:solidFill>
                <a:hlinkClick r:id="rId14" tooltip="La Source des femmes">
                  <a:extLst>
                    <a:ext uri="{A12FA001-AC4F-418D-AE19-62706E023703}">
                      <ahyp:hlinkClr xmlns:ahyp="http://schemas.microsoft.com/office/drawing/2018/hyperlinkcolor" val="tx"/>
                    </a:ext>
                  </a:extLst>
                </a:hlinkClick>
              </a:rPr>
              <a:t>La Source des femmes</a:t>
            </a:r>
            <a:endParaRPr lang="fr-FR" sz="1600" dirty="0">
              <a:solidFill>
                <a:srgbClr val="FF0000"/>
              </a:solidFill>
            </a:endParaRPr>
          </a:p>
          <a:p>
            <a:pPr lvl="2"/>
            <a:r>
              <a:rPr lang="fr-FR" sz="1600" dirty="0">
                <a:hlinkClick r:id="rId15" tooltip="Festival Premiers Plans d'Angers"/>
              </a:rPr>
              <a:t>Festival Premiers Plans d'Angers</a:t>
            </a:r>
            <a:r>
              <a:rPr lang="fr-FR" sz="1600" dirty="0"/>
              <a:t> </a:t>
            </a:r>
            <a:r>
              <a:rPr lang="fr-FR" sz="1600" dirty="0">
                <a:hlinkClick r:id="rId16" tooltip="2013 au cinéma"/>
              </a:rPr>
              <a:t>2013</a:t>
            </a:r>
            <a:r>
              <a:rPr lang="fr-FR" sz="1600" dirty="0"/>
              <a:t> : Prix d'interprétation masculine pour </a:t>
            </a:r>
            <a:r>
              <a:rPr lang="fr-FR" sz="1600" i="1" dirty="0">
                <a:solidFill>
                  <a:srgbClr val="FF0000"/>
                </a:solidFill>
                <a:hlinkClick r:id="rId17" tooltip="Marseille la nuit">
                  <a:extLst>
                    <a:ext uri="{A12FA001-AC4F-418D-AE19-62706E023703}">
                      <ahyp:hlinkClr xmlns:ahyp="http://schemas.microsoft.com/office/drawing/2018/hyperlinkcolor" val="tx"/>
                    </a:ext>
                  </a:extLst>
                </a:hlinkClick>
              </a:rPr>
              <a:t>Marseille la nuit</a:t>
            </a:r>
            <a:endParaRPr lang="fr-FR" sz="1600" dirty="0">
              <a:solidFill>
                <a:srgbClr val="FF0000"/>
              </a:solidFill>
            </a:endParaRPr>
          </a:p>
          <a:p>
            <a:pPr lvl="2"/>
            <a:r>
              <a:rPr lang="fr-FR" sz="1600" dirty="0">
                <a:hlinkClick r:id="rId18" tooltip="Festival Côté court de Pantin"/>
              </a:rPr>
              <a:t>Festival Côté court de Pantin</a:t>
            </a:r>
            <a:r>
              <a:rPr lang="fr-FR" sz="1600" dirty="0"/>
              <a:t> </a:t>
            </a:r>
            <a:r>
              <a:rPr lang="fr-FR" sz="1600" dirty="0">
                <a:hlinkClick r:id="rId16" tooltip="2013 au cinéma"/>
              </a:rPr>
              <a:t>2013</a:t>
            </a:r>
            <a:r>
              <a:rPr lang="fr-FR" sz="1600" dirty="0"/>
              <a:t> : Prix d'interprétation masculine pour </a:t>
            </a:r>
            <a:r>
              <a:rPr lang="fr-FR" sz="1600" i="1" dirty="0">
                <a:solidFill>
                  <a:srgbClr val="FF0000"/>
                </a:solidFill>
              </a:rPr>
              <a:t>Marseille la nuit</a:t>
            </a:r>
            <a:endParaRPr lang="fr-FR" sz="1600" dirty="0">
              <a:solidFill>
                <a:srgbClr val="FF0000"/>
              </a:solidFill>
            </a:endParaRPr>
          </a:p>
          <a:p>
            <a:pPr lvl="2"/>
            <a:r>
              <a:rPr lang="fr-FR" sz="1600" dirty="0">
                <a:hlinkClick r:id="rId19" tooltip="Festival du film de Turin"/>
              </a:rPr>
              <a:t>Festival du film de Turin</a:t>
            </a:r>
            <a:r>
              <a:rPr lang="fr-FR" sz="1600" dirty="0"/>
              <a:t> </a:t>
            </a:r>
            <a:r>
              <a:rPr lang="fr-FR" sz="1600" dirty="0">
                <a:hlinkClick r:id="rId20" tooltip="2015 au cinéma"/>
              </a:rPr>
              <a:t>2015</a:t>
            </a:r>
            <a:r>
              <a:rPr lang="fr-FR" sz="1600" dirty="0"/>
              <a:t> : Prix du meilleur acteur pour </a:t>
            </a:r>
            <a:r>
              <a:rPr lang="fr-FR" sz="1600" i="1" dirty="0">
                <a:solidFill>
                  <a:srgbClr val="FF0000"/>
                </a:solidFill>
                <a:hlinkClick r:id="rId5" tooltip="Coup de chaud">
                  <a:extLst>
                    <a:ext uri="{A12FA001-AC4F-418D-AE19-62706E023703}">
                      <ahyp:hlinkClr xmlns:ahyp="http://schemas.microsoft.com/office/drawing/2018/hyperlinkcolor" val="tx"/>
                    </a:ext>
                  </a:extLst>
                </a:hlinkClick>
              </a:rPr>
              <a:t>Coup de chaud</a:t>
            </a:r>
            <a:endParaRPr lang="fr-FR" sz="1600" dirty="0">
              <a:solidFill>
                <a:srgbClr val="FF0000"/>
              </a:solidFill>
            </a:endParaRPr>
          </a:p>
          <a:p>
            <a:pPr lvl="2"/>
            <a:r>
              <a:rPr lang="fr-FR" sz="1600" dirty="0">
                <a:hlinkClick r:id="rId21" tooltip="Association des critiques de séries"/>
              </a:rPr>
              <a:t>Association des critiques de séries</a:t>
            </a:r>
            <a:r>
              <a:rPr lang="fr-FR" sz="1600" dirty="0"/>
              <a:t> </a:t>
            </a:r>
            <a:r>
              <a:rPr lang="fr-FR" sz="1600" dirty="0">
                <a:hlinkClick r:id="rId22" tooltip="2019 au cinéma"/>
              </a:rPr>
              <a:t>2019</a:t>
            </a:r>
            <a:r>
              <a:rPr lang="fr-FR" sz="1600" dirty="0"/>
              <a:t> : </a:t>
            </a:r>
            <a:r>
              <a:rPr lang="fr-FR" sz="1600" dirty="0">
                <a:solidFill>
                  <a:srgbClr val="FF0000"/>
                </a:solidFill>
              </a:rPr>
              <a:t>Prix du meilleur acteur pour </a:t>
            </a:r>
            <a:r>
              <a:rPr lang="fr-FR" sz="1600" i="1" dirty="0">
                <a:solidFill>
                  <a:srgbClr val="FF0000"/>
                </a:solidFill>
                <a:hlinkClick r:id="rId23" tooltip="Hippocrate (série télévisée)">
                  <a:extLst>
                    <a:ext uri="{A12FA001-AC4F-418D-AE19-62706E023703}">
                      <ahyp:hlinkClr xmlns:ahyp="http://schemas.microsoft.com/office/drawing/2018/hyperlinkcolor" val="tx"/>
                    </a:ext>
                  </a:extLst>
                </a:hlinkClick>
              </a:rPr>
              <a:t>Hippocrate</a:t>
            </a:r>
            <a:endParaRPr lang="fr-FR" sz="1600" dirty="0">
              <a:solidFill>
                <a:srgbClr val="FF0000"/>
              </a:solidFill>
            </a:endParaRPr>
          </a:p>
          <a:p>
            <a:pPr lvl="2"/>
            <a:r>
              <a:rPr lang="fr-FR" sz="1600" dirty="0">
                <a:hlinkClick r:id="rId24" tooltip="Festival du film de Cabourg"/>
              </a:rPr>
              <a:t>Festival du film de Cabourg</a:t>
            </a:r>
            <a:r>
              <a:rPr lang="fr-FR" sz="1600" dirty="0"/>
              <a:t> </a:t>
            </a:r>
            <a:r>
              <a:rPr lang="fr-FR" sz="1600" dirty="0">
                <a:hlinkClick r:id="rId22" tooltip="2019 au cinéma"/>
              </a:rPr>
              <a:t>2019</a:t>
            </a:r>
            <a:r>
              <a:rPr lang="fr-FR" sz="1600" dirty="0"/>
              <a:t> : Swann d'or de la révélation masculine de l'année pour </a:t>
            </a:r>
            <a:r>
              <a:rPr lang="fr-FR" sz="1600" i="1" dirty="0">
                <a:solidFill>
                  <a:srgbClr val="FF0000"/>
                </a:solidFill>
                <a:hlinkClick r:id="rId7" tooltip="Le monde est à toi">
                  <a:extLst>
                    <a:ext uri="{A12FA001-AC4F-418D-AE19-62706E023703}">
                      <ahyp:hlinkClr xmlns:ahyp="http://schemas.microsoft.com/office/drawing/2018/hyperlinkcolor" val="tx"/>
                    </a:ext>
                  </a:extLst>
                </a:hlinkClick>
              </a:rPr>
              <a:t>Le monde est à toi</a:t>
            </a:r>
            <a:endParaRPr lang="fr-FR" sz="1600" dirty="0">
              <a:solidFill>
                <a:srgbClr val="FF0000"/>
              </a:solidFill>
            </a:endParaRPr>
          </a:p>
          <a:p>
            <a:pPr lvl="2"/>
            <a:r>
              <a:rPr lang="fr-FR" sz="1600" dirty="0">
                <a:hlinkClick r:id="rId25" tooltip="Hainan"/>
              </a:rPr>
              <a:t>Festival international du film de Hainan</a:t>
            </a:r>
            <a:r>
              <a:rPr lang="fr-FR" sz="1600" dirty="0"/>
              <a:t> </a:t>
            </a:r>
            <a:r>
              <a:rPr lang="fr-FR" sz="1600" dirty="0">
                <a:hlinkClick r:id="rId26" tooltip="2022 au cinéma"/>
              </a:rPr>
              <a:t>2022</a:t>
            </a:r>
            <a:r>
              <a:rPr lang="fr-FR" sz="1600" dirty="0"/>
              <a:t> : Prix du meilleur acteur pour </a:t>
            </a:r>
            <a:r>
              <a:rPr lang="fr-FR" sz="1600" i="1" dirty="0">
                <a:solidFill>
                  <a:srgbClr val="FF0000"/>
                </a:solidFill>
                <a:hlinkClick r:id="rId27" tooltip="Goutte d'or (film)">
                  <a:extLst>
                    <a:ext uri="{A12FA001-AC4F-418D-AE19-62706E023703}">
                      <ahyp:hlinkClr xmlns:ahyp="http://schemas.microsoft.com/office/drawing/2018/hyperlinkcolor" val="tx"/>
                    </a:ext>
                  </a:extLst>
                </a:hlinkClick>
              </a:rPr>
              <a:t>Goutte d'or</a:t>
            </a:r>
            <a:endParaRPr lang="fr-FR" sz="1600" dirty="0">
              <a:solidFill>
                <a:srgbClr val="FF0000"/>
              </a:solidFill>
            </a:endParaRPr>
          </a:p>
          <a:p>
            <a:pPr lvl="2"/>
            <a:r>
              <a:rPr lang="fr-FR" sz="1600" dirty="0">
                <a:hlinkClick r:id="rId28" tooltip="Festival du film de Sarlat"/>
              </a:rPr>
              <a:t>Festival du film de Sarlat</a:t>
            </a:r>
            <a:r>
              <a:rPr lang="fr-FR" sz="1600" dirty="0"/>
              <a:t> </a:t>
            </a:r>
            <a:r>
              <a:rPr lang="fr-FR" sz="1600" dirty="0">
                <a:hlinkClick r:id="rId26" tooltip="2022 au cinéma"/>
              </a:rPr>
              <a:t>2022</a:t>
            </a:r>
            <a:r>
              <a:rPr lang="fr-FR" sz="1600" dirty="0"/>
              <a:t> : Prix du meilleur acteur pour </a:t>
            </a:r>
            <a:r>
              <a:rPr lang="fr-FR" sz="1600" i="1" dirty="0">
                <a:solidFill>
                  <a:srgbClr val="FF0000"/>
                </a:solidFill>
                <a:hlinkClick r:id="rId29" tooltip="Pour la France">
                  <a:extLst>
                    <a:ext uri="{A12FA001-AC4F-418D-AE19-62706E023703}">
                      <ahyp:hlinkClr xmlns:ahyp="http://schemas.microsoft.com/office/drawing/2018/hyperlinkcolor" val="tx"/>
                    </a:ext>
                  </a:extLst>
                </a:hlinkClick>
              </a:rPr>
              <a:t>Pour la France</a:t>
            </a:r>
            <a:endParaRPr lang="fr-FR" sz="1600" dirty="0">
              <a:solidFill>
                <a:srgbClr val="FF0000"/>
              </a:solidFill>
            </a:endParaRPr>
          </a:p>
          <a:p>
            <a:pPr lvl="2"/>
            <a:r>
              <a:rPr lang="fr-FR" sz="1600" dirty="0">
                <a:hlinkClick r:id="rId30" tooltip="Festival international du film fantastique de Catalogne 2023"/>
              </a:rPr>
              <a:t>Festival du film fantastique de Catalogne 2023</a:t>
            </a:r>
            <a:r>
              <a:rPr lang="fr-FR" sz="1600" dirty="0"/>
              <a:t> : Prix du meilleur acteur pour </a:t>
            </a:r>
            <a:r>
              <a:rPr lang="fr-FR" sz="1600" i="1" dirty="0">
                <a:solidFill>
                  <a:srgbClr val="FF0000"/>
                </a:solidFill>
                <a:hlinkClick r:id="rId31" tooltip="Vincent doit mourir">
                  <a:extLst>
                    <a:ext uri="{A12FA001-AC4F-418D-AE19-62706E023703}">
                      <ahyp:hlinkClr xmlns:ahyp="http://schemas.microsoft.com/office/drawing/2018/hyperlinkcolor" val="tx"/>
                    </a:ext>
                  </a:extLst>
                </a:hlinkClick>
              </a:rPr>
              <a:t>Vincent doit mourir</a:t>
            </a:r>
            <a:endParaRPr lang="fr-FR" sz="1600" dirty="0"/>
          </a:p>
          <a:p>
            <a:pPr lvl="2"/>
            <a:r>
              <a:rPr lang="fr-FR" sz="1600" dirty="0">
                <a:hlinkClick r:id="rId32" tooltip="50e cérémonie des César"/>
              </a:rPr>
              <a:t>César 2025</a:t>
            </a:r>
            <a:r>
              <a:rPr lang="fr-FR" sz="1600" dirty="0"/>
              <a:t> : </a:t>
            </a:r>
            <a:r>
              <a:rPr lang="fr-FR" sz="1600" dirty="0">
                <a:hlinkClick r:id="rId33" tooltip="César du meilleur acteur"/>
              </a:rPr>
              <a:t>César du meilleur acteur</a:t>
            </a:r>
            <a:r>
              <a:rPr lang="fr-FR" sz="1600" dirty="0"/>
              <a:t> pour </a:t>
            </a:r>
            <a:r>
              <a:rPr lang="fr-FR" sz="1600" i="1" dirty="0">
                <a:solidFill>
                  <a:srgbClr val="FF0000"/>
                </a:solidFill>
                <a:hlinkClick r:id="rId34" tooltip="Le Roman de Jim">
                  <a:extLst>
                    <a:ext uri="{A12FA001-AC4F-418D-AE19-62706E023703}">
                      <ahyp:hlinkClr xmlns:ahyp="http://schemas.microsoft.com/office/drawing/2018/hyperlinkcolor" val="tx"/>
                    </a:ext>
                  </a:extLst>
                </a:hlinkClick>
              </a:rPr>
              <a:t>Le Roman de Jim</a:t>
            </a:r>
            <a:endParaRPr lang="fr-FR" sz="1600" dirty="0">
              <a:solidFill>
                <a:srgbClr val="FF0000"/>
              </a:solidFill>
            </a:endParaRPr>
          </a:p>
          <a:p>
            <a:pPr lvl="2"/>
            <a:endParaRPr lang="fr-FR" dirty="0">
              <a:solidFill>
                <a:srgbClr val="FF0000"/>
              </a:solidFill>
            </a:endParaRPr>
          </a:p>
          <a:p>
            <a:pPr lvl="2"/>
            <a:endParaRPr lang="fr-FR" sz="1400" dirty="0">
              <a:solidFill>
                <a:schemeClr val="tx2"/>
              </a:solidFill>
            </a:endParaRPr>
          </a:p>
          <a:p>
            <a:pPr lvl="3"/>
            <a:endParaRPr lang="fr-FR" sz="1100" dirty="0">
              <a:solidFill>
                <a:schemeClr val="tx2"/>
              </a:solidFill>
            </a:endParaRPr>
          </a:p>
          <a:p>
            <a:endParaRPr lang="fr-FR" dirty="0"/>
          </a:p>
        </p:txBody>
      </p:sp>
    </p:spTree>
    <p:extLst>
      <p:ext uri="{BB962C8B-B14F-4D97-AF65-F5344CB8AC3E}">
        <p14:creationId xmlns:p14="http://schemas.microsoft.com/office/powerpoint/2010/main" val="1608163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C937CB7-8503-9302-6121-4B340434A955}"/>
              </a:ext>
            </a:extLst>
          </p:cNvPr>
          <p:cNvSpPr>
            <a:spLocks noGrp="1"/>
          </p:cNvSpPr>
          <p:nvPr>
            <p:ph type="title"/>
          </p:nvPr>
        </p:nvSpPr>
        <p:spPr>
          <a:xfrm>
            <a:off x="838200" y="365126"/>
            <a:ext cx="9741195" cy="644968"/>
          </a:xfrm>
        </p:spPr>
        <p:txBody>
          <a:bodyPr>
            <a:normAutofit/>
          </a:bodyPr>
          <a:lstStyle/>
          <a:p>
            <a:r>
              <a:rPr lang="fr-FR" sz="3200" dirty="0"/>
              <a:t>Les acteurs - actrices</a:t>
            </a:r>
          </a:p>
        </p:txBody>
      </p:sp>
      <p:sp>
        <p:nvSpPr>
          <p:cNvPr id="3" name="Espace réservé du contenu 2">
            <a:extLst>
              <a:ext uri="{FF2B5EF4-FFF2-40B4-BE49-F238E27FC236}">
                <a16:creationId xmlns:a16="http://schemas.microsoft.com/office/drawing/2014/main" id="{8121988F-AAA4-4538-C27D-EFA7732BE418}"/>
              </a:ext>
            </a:extLst>
          </p:cNvPr>
          <p:cNvSpPr>
            <a:spLocks noGrp="1"/>
          </p:cNvSpPr>
          <p:nvPr>
            <p:ph idx="1"/>
          </p:nvPr>
        </p:nvSpPr>
        <p:spPr>
          <a:xfrm>
            <a:off x="838200" y="1253330"/>
            <a:ext cx="10783186" cy="4987981"/>
          </a:xfrm>
        </p:spPr>
        <p:txBody>
          <a:bodyPr>
            <a:normAutofit fontScale="70000" lnSpcReduction="20000"/>
          </a:bodyPr>
          <a:lstStyle/>
          <a:p>
            <a:r>
              <a:rPr lang="fr-FR" b="1" dirty="0" err="1"/>
              <a:t>Leatitia</a:t>
            </a:r>
            <a:r>
              <a:rPr lang="fr-FR" b="1" dirty="0"/>
              <a:t> </a:t>
            </a:r>
            <a:r>
              <a:rPr lang="fr-FR" b="1" dirty="0" err="1"/>
              <a:t>Doestch</a:t>
            </a:r>
            <a:endParaRPr lang="fr-FR" b="1" dirty="0"/>
          </a:p>
          <a:p>
            <a:pPr lvl="1"/>
            <a:r>
              <a:rPr lang="fr-FR" sz="1800" dirty="0"/>
              <a:t>Est née le à </a:t>
            </a:r>
            <a:r>
              <a:rPr lang="fr-FR" sz="1800" dirty="0">
                <a:hlinkClick r:id="rId3" tooltip="Paris">
                  <a:extLst>
                    <a:ext uri="{A12FA001-AC4F-418D-AE19-62706E023703}">
                      <ahyp:hlinkClr xmlns:ahyp="http://schemas.microsoft.com/office/drawing/2018/hyperlinkcolor" val="tx"/>
                    </a:ext>
                  </a:extLst>
                </a:hlinkClick>
              </a:rPr>
              <a:t>Paris</a:t>
            </a:r>
            <a:r>
              <a:rPr lang="fr-FR" sz="1800" dirty="0"/>
              <a:t> 1980 est une </a:t>
            </a:r>
            <a:r>
              <a:rPr lang="fr-FR" sz="1800" dirty="0">
                <a:hlinkClick r:id="rId4" tooltip="Acteur">
                  <a:extLst>
                    <a:ext uri="{A12FA001-AC4F-418D-AE19-62706E023703}">
                      <ahyp:hlinkClr xmlns:ahyp="http://schemas.microsoft.com/office/drawing/2018/hyperlinkcolor" val="tx"/>
                    </a:ext>
                  </a:extLst>
                </a:hlinkClick>
              </a:rPr>
              <a:t>comédienne</a:t>
            </a:r>
            <a:r>
              <a:rPr lang="fr-FR" sz="1800" dirty="0"/>
              <a:t>, </a:t>
            </a:r>
            <a:r>
              <a:rPr lang="fr-FR" sz="1800" dirty="0">
                <a:hlinkClick r:id="rId5" tooltip="Dramaturge">
                  <a:extLst>
                    <a:ext uri="{A12FA001-AC4F-418D-AE19-62706E023703}">
                      <ahyp:hlinkClr xmlns:ahyp="http://schemas.microsoft.com/office/drawing/2018/hyperlinkcolor" val="tx"/>
                    </a:ext>
                  </a:extLst>
                </a:hlinkClick>
              </a:rPr>
              <a:t>dramaturge</a:t>
            </a:r>
            <a:r>
              <a:rPr lang="fr-FR" sz="1800" dirty="0"/>
              <a:t>, </a:t>
            </a:r>
            <a:r>
              <a:rPr lang="fr-FR" sz="1800" dirty="0">
                <a:hlinkClick r:id="rId6" tooltip="Réalisateur">
                  <a:extLst>
                    <a:ext uri="{A12FA001-AC4F-418D-AE19-62706E023703}">
                      <ahyp:hlinkClr xmlns:ahyp="http://schemas.microsoft.com/office/drawing/2018/hyperlinkcolor" val="tx"/>
                    </a:ext>
                  </a:extLst>
                </a:hlinkClick>
              </a:rPr>
              <a:t>réalisatrice</a:t>
            </a:r>
            <a:r>
              <a:rPr lang="fr-FR" sz="1800" dirty="0"/>
              <a:t> et </a:t>
            </a:r>
            <a:r>
              <a:rPr lang="fr-FR" sz="1800" dirty="0">
                <a:solidFill>
                  <a:srgbClr val="467886"/>
                </a:solidFill>
                <a:hlinkClick r:id="rId7" tooltip="Metteur en scène">
                  <a:extLst>
                    <a:ext uri="{A12FA001-AC4F-418D-AE19-62706E023703}">
                      <ahyp:hlinkClr xmlns:ahyp="http://schemas.microsoft.com/office/drawing/2018/hyperlinkcolor" val="tx"/>
                    </a:ext>
                  </a:extLst>
                </a:hlinkClick>
              </a:rPr>
              <a:t>metteuse </a:t>
            </a:r>
            <a:r>
              <a:rPr lang="fr-FR" sz="1800" dirty="0">
                <a:hlinkClick r:id="rId7" tooltip="Metteur en scène">
                  <a:extLst>
                    <a:ext uri="{A12FA001-AC4F-418D-AE19-62706E023703}">
                      <ahyp:hlinkClr xmlns:ahyp="http://schemas.microsoft.com/office/drawing/2018/hyperlinkcolor" val="tx"/>
                    </a:ext>
                  </a:extLst>
                </a:hlinkClick>
              </a:rPr>
              <a:t>en scène</a:t>
            </a:r>
            <a:r>
              <a:rPr lang="fr-FR" sz="1800" dirty="0"/>
              <a:t> </a:t>
            </a:r>
            <a:r>
              <a:rPr lang="fr-FR" sz="1800" dirty="0">
                <a:hlinkClick r:id="rId8" tooltip="France">
                  <a:extLst>
                    <a:ext uri="{A12FA001-AC4F-418D-AE19-62706E023703}">
                      <ahyp:hlinkClr xmlns:ahyp="http://schemas.microsoft.com/office/drawing/2018/hyperlinkcolor" val="tx"/>
                    </a:ext>
                  </a:extLst>
                </a:hlinkClick>
              </a:rPr>
              <a:t>franco</a:t>
            </a:r>
            <a:r>
              <a:rPr lang="fr-FR" sz="1800" dirty="0"/>
              <a:t>-</a:t>
            </a:r>
            <a:r>
              <a:rPr lang="fr-FR" sz="1800" dirty="0">
                <a:hlinkClick r:id="rId9" tooltip="Suisse">
                  <a:extLst>
                    <a:ext uri="{A12FA001-AC4F-418D-AE19-62706E023703}">
                      <ahyp:hlinkClr xmlns:ahyp="http://schemas.microsoft.com/office/drawing/2018/hyperlinkcolor" val="tx"/>
                    </a:ext>
                  </a:extLst>
                </a:hlinkClick>
              </a:rPr>
              <a:t>suisse</a:t>
            </a:r>
            <a:r>
              <a:rPr lang="fr-FR" sz="1800" dirty="0"/>
              <a:t>.</a:t>
            </a:r>
          </a:p>
          <a:p>
            <a:pPr lvl="1"/>
            <a:r>
              <a:rPr lang="fr-FR" sz="1800" dirty="0"/>
              <a:t>A participé à environ 25 longs métrages et une trentaine de pièces de </a:t>
            </a:r>
            <a:r>
              <a:rPr lang="fr-FR" sz="1800" dirty="0" err="1"/>
              <a:t>théatre</a:t>
            </a:r>
            <a:r>
              <a:rPr lang="fr-FR" sz="1800" dirty="0"/>
              <a:t> depuis son début de carrière</a:t>
            </a:r>
          </a:p>
          <a:p>
            <a:pPr lvl="1"/>
            <a:r>
              <a:rPr lang="fr-FR" sz="1800" dirty="0"/>
              <a:t>A réalisé « </a:t>
            </a:r>
            <a:r>
              <a:rPr lang="fr-FR" sz="1800" dirty="0">
                <a:solidFill>
                  <a:srgbClr val="FF0000"/>
                </a:solidFill>
              </a:rPr>
              <a:t>le procès du chien </a:t>
            </a:r>
            <a:r>
              <a:rPr lang="fr-FR" sz="1800" dirty="0"/>
              <a:t>» primé comme meilleur scénario au festival d’</a:t>
            </a:r>
            <a:r>
              <a:rPr lang="fr-FR" sz="1800" dirty="0" err="1"/>
              <a:t>Angoulème</a:t>
            </a:r>
            <a:r>
              <a:rPr lang="fr-FR" sz="1800" dirty="0"/>
              <a:t> et au sélectionné au festival de Cannes dans la sélection « Un certain regard »</a:t>
            </a:r>
          </a:p>
          <a:p>
            <a:pPr marL="0" indent="0">
              <a:buNone/>
            </a:pPr>
            <a:endParaRPr lang="fr-FR" sz="1800" dirty="0"/>
          </a:p>
          <a:p>
            <a:r>
              <a:rPr lang="fr-FR" b="1" dirty="0"/>
              <a:t>Sara Giraudeau </a:t>
            </a:r>
          </a:p>
          <a:p>
            <a:pPr lvl="1"/>
            <a:r>
              <a:rPr lang="fr-FR" sz="1800" dirty="0"/>
              <a:t>Est née en 1985, Fille d'</a:t>
            </a:r>
            <a:r>
              <a:rPr lang="fr-FR" sz="1800" dirty="0">
                <a:hlinkClick r:id="rId10" tooltip="Anny Duperey">
                  <a:extLst>
                    <a:ext uri="{A12FA001-AC4F-418D-AE19-62706E023703}">
                      <ahyp:hlinkClr xmlns:ahyp="http://schemas.microsoft.com/office/drawing/2018/hyperlinkcolor" val="tx"/>
                    </a:ext>
                  </a:extLst>
                </a:hlinkClick>
              </a:rPr>
              <a:t>Anny Duperey</a:t>
            </a:r>
            <a:r>
              <a:rPr lang="fr-FR" sz="1800" dirty="0"/>
              <a:t> et de </a:t>
            </a:r>
            <a:r>
              <a:rPr lang="fr-FR" sz="1800" dirty="0">
                <a:hlinkClick r:id="rId11" tooltip="Bernard Giraudeau">
                  <a:extLst>
                    <a:ext uri="{A12FA001-AC4F-418D-AE19-62706E023703}">
                      <ahyp:hlinkClr xmlns:ahyp="http://schemas.microsoft.com/office/drawing/2018/hyperlinkcolor" val="tx"/>
                    </a:ext>
                  </a:extLst>
                </a:hlinkClick>
              </a:rPr>
              <a:t>Bernard Giraudeau</a:t>
            </a:r>
            <a:endParaRPr lang="fr-FR" sz="1800" dirty="0"/>
          </a:p>
          <a:p>
            <a:pPr lvl="1"/>
            <a:r>
              <a:rPr lang="fr-FR" dirty="0"/>
              <a:t>Récompenses</a:t>
            </a:r>
          </a:p>
          <a:p>
            <a:pPr lvl="2"/>
            <a:r>
              <a:rPr lang="fr-FR" dirty="0">
                <a:hlinkClick r:id="rId12" tooltip="Molières 2007"/>
              </a:rPr>
              <a:t>2007</a:t>
            </a:r>
            <a:r>
              <a:rPr lang="fr-FR" dirty="0"/>
              <a:t> : </a:t>
            </a:r>
            <a:r>
              <a:rPr lang="fr-FR" dirty="0">
                <a:hlinkClick r:id="rId13" tooltip="Molière de la révélation théâtrale"/>
              </a:rPr>
              <a:t>Molière de la révélation théâtrale</a:t>
            </a:r>
            <a:r>
              <a:rPr lang="fr-FR" dirty="0"/>
              <a:t> pour </a:t>
            </a:r>
            <a:r>
              <a:rPr lang="fr-FR" i="1" dirty="0">
                <a:solidFill>
                  <a:srgbClr val="FF0000"/>
                </a:solidFill>
              </a:rPr>
              <a:t>La Valse des pingouins</a:t>
            </a:r>
            <a:endParaRPr lang="fr-FR" dirty="0">
              <a:solidFill>
                <a:srgbClr val="FF0000"/>
              </a:solidFill>
            </a:endParaRPr>
          </a:p>
          <a:p>
            <a:pPr lvl="2"/>
            <a:r>
              <a:rPr lang="fr-FR" dirty="0"/>
              <a:t>2007 : Raimu de la révélation</a:t>
            </a:r>
            <a:r>
              <a:rPr lang="fr-FR" baseline="30000" dirty="0"/>
              <a:t>[1]</a:t>
            </a:r>
            <a:r>
              <a:rPr lang="fr-FR" dirty="0"/>
              <a:t> pour </a:t>
            </a:r>
            <a:r>
              <a:rPr lang="fr-FR" i="1" dirty="0"/>
              <a:t>La Valse des pingouins</a:t>
            </a:r>
            <a:endParaRPr lang="fr-FR" dirty="0"/>
          </a:p>
          <a:p>
            <a:pPr lvl="2"/>
            <a:r>
              <a:rPr lang="fr-FR" dirty="0">
                <a:hlinkClick r:id="rId14" tooltip="43e cérémonie des César"/>
              </a:rPr>
              <a:t>2018</a:t>
            </a:r>
            <a:r>
              <a:rPr lang="fr-FR" dirty="0"/>
              <a:t> : </a:t>
            </a:r>
            <a:r>
              <a:rPr lang="fr-FR" dirty="0">
                <a:hlinkClick r:id="rId15" tooltip="César de la meilleure actrice dans un second rôle"/>
              </a:rPr>
              <a:t>meilleure actrice dans un second rôle</a:t>
            </a:r>
            <a:r>
              <a:rPr lang="fr-FR" dirty="0"/>
              <a:t> pour</a:t>
            </a:r>
            <a:r>
              <a:rPr lang="fr-FR" dirty="0">
                <a:solidFill>
                  <a:srgbClr val="FF0000"/>
                </a:solidFill>
              </a:rPr>
              <a:t> </a:t>
            </a:r>
            <a:r>
              <a:rPr lang="fr-FR" i="1" dirty="0">
                <a:solidFill>
                  <a:srgbClr val="FF0000"/>
                </a:solidFill>
                <a:hlinkClick r:id="rId16" tooltip="Petit Paysan">
                  <a:extLst>
                    <a:ext uri="{A12FA001-AC4F-418D-AE19-62706E023703}">
                      <ahyp:hlinkClr xmlns:ahyp="http://schemas.microsoft.com/office/drawing/2018/hyperlinkcolor" val="tx"/>
                    </a:ext>
                  </a:extLst>
                </a:hlinkClick>
              </a:rPr>
              <a:t>Petit paysan</a:t>
            </a:r>
            <a:endParaRPr lang="fr-FR" dirty="0">
              <a:solidFill>
                <a:srgbClr val="FF0000"/>
              </a:solidFill>
            </a:endParaRPr>
          </a:p>
          <a:p>
            <a:pPr lvl="2"/>
            <a:r>
              <a:rPr lang="fr-FR" dirty="0">
                <a:hlinkClick r:id="rId17" tooltip="Festival du film francophone d'Angoulême"/>
              </a:rPr>
              <a:t>2022 Festival d'Angoulême</a:t>
            </a:r>
            <a:r>
              <a:rPr lang="fr-FR" dirty="0"/>
              <a:t>  : Valois de la meilleure actrice pour </a:t>
            </a:r>
            <a:r>
              <a:rPr lang="fr-FR" i="1" dirty="0">
                <a:solidFill>
                  <a:srgbClr val="FF0000"/>
                </a:solidFill>
                <a:hlinkClick r:id="rId18" tooltip="Le Sixième Enfant">
                  <a:extLst>
                    <a:ext uri="{A12FA001-AC4F-418D-AE19-62706E023703}">
                      <ahyp:hlinkClr xmlns:ahyp="http://schemas.microsoft.com/office/drawing/2018/hyperlinkcolor" val="tx"/>
                    </a:ext>
                  </a:extLst>
                </a:hlinkClick>
              </a:rPr>
              <a:t>Le Sixième enfant</a:t>
            </a:r>
            <a:r>
              <a:rPr lang="fr-FR" dirty="0">
                <a:solidFill>
                  <a:srgbClr val="FF0000"/>
                </a:solidFill>
              </a:rPr>
              <a:t> </a:t>
            </a:r>
            <a:endParaRPr lang="fr-FR" dirty="0"/>
          </a:p>
          <a:p>
            <a:pPr lvl="2"/>
            <a:r>
              <a:rPr lang="fr-FR" dirty="0">
                <a:hlinkClick r:id="rId19" tooltip="Molières 2023"/>
              </a:rPr>
              <a:t>2023</a:t>
            </a:r>
            <a:r>
              <a:rPr lang="fr-FR" dirty="0"/>
              <a:t> : </a:t>
            </a:r>
            <a:r>
              <a:rPr lang="fr-FR" dirty="0">
                <a:hlinkClick r:id="rId20" tooltip="Molière de la comédienne"/>
              </a:rPr>
              <a:t>Molière de la comédienne dans un spectacle de théâtre public</a:t>
            </a:r>
            <a:r>
              <a:rPr lang="fr-FR" dirty="0"/>
              <a:t> pour </a:t>
            </a:r>
            <a:r>
              <a:rPr lang="fr-FR" i="1" dirty="0">
                <a:solidFill>
                  <a:srgbClr val="FF0000"/>
                </a:solidFill>
              </a:rPr>
              <a:t>Le Syndrome de l'oiseau</a:t>
            </a:r>
            <a:endParaRPr lang="fr-FR" dirty="0">
              <a:solidFill>
                <a:srgbClr val="FF0000"/>
              </a:solidFill>
            </a:endParaRPr>
          </a:p>
          <a:p>
            <a:pPr lvl="1"/>
            <a:r>
              <a:rPr lang="fr-FR" dirty="0"/>
              <a:t>Nominations</a:t>
            </a:r>
          </a:p>
          <a:p>
            <a:pPr lvl="2"/>
            <a:r>
              <a:rPr lang="fr-FR" dirty="0">
                <a:hlinkClick r:id="rId21" tooltip="21e cérémonie des prix Lumières"/>
              </a:rPr>
              <a:t>2016</a:t>
            </a:r>
            <a:r>
              <a:rPr lang="fr-FR" dirty="0"/>
              <a:t> : </a:t>
            </a:r>
            <a:r>
              <a:rPr lang="fr-FR" dirty="0">
                <a:hlinkClick r:id="rId22" tooltip="Prix Lumières du meilleur espoir féminin"/>
              </a:rPr>
              <a:t>Prix Lumières du meilleur espoir féminin</a:t>
            </a:r>
            <a:r>
              <a:rPr lang="fr-FR" dirty="0"/>
              <a:t> pour </a:t>
            </a:r>
            <a:r>
              <a:rPr lang="fr-FR" i="1" dirty="0">
                <a:solidFill>
                  <a:srgbClr val="FF0000"/>
                </a:solidFill>
                <a:hlinkClick r:id="rId23" tooltip="Les Bêtises (film)">
                  <a:extLst>
                    <a:ext uri="{A12FA001-AC4F-418D-AE19-62706E023703}">
                      <ahyp:hlinkClr xmlns:ahyp="http://schemas.microsoft.com/office/drawing/2018/hyperlinkcolor" val="tx"/>
                    </a:ext>
                  </a:extLst>
                </a:hlinkClick>
              </a:rPr>
              <a:t>Les Bêtises</a:t>
            </a:r>
            <a:endParaRPr lang="fr-FR" dirty="0">
              <a:solidFill>
                <a:srgbClr val="FF0000"/>
              </a:solidFill>
            </a:endParaRPr>
          </a:p>
          <a:p>
            <a:pPr lvl="2"/>
            <a:r>
              <a:rPr lang="fr-FR" dirty="0">
                <a:hlinkClick r:id="rId24" tooltip="41e cérémonie des César"/>
              </a:rPr>
              <a:t>2016</a:t>
            </a:r>
            <a:r>
              <a:rPr lang="fr-FR" dirty="0"/>
              <a:t> : </a:t>
            </a:r>
            <a:r>
              <a:rPr lang="fr-FR" dirty="0">
                <a:hlinkClick r:id="rId25" tooltip="César du meilleur espoir féminin"/>
              </a:rPr>
              <a:t>César du meilleur espoir féminin</a:t>
            </a:r>
            <a:r>
              <a:rPr lang="fr-FR" dirty="0"/>
              <a:t> pour </a:t>
            </a:r>
            <a:r>
              <a:rPr lang="fr-FR" i="1" dirty="0">
                <a:solidFill>
                  <a:srgbClr val="FF0000"/>
                </a:solidFill>
                <a:hlinkClick r:id="rId23" tooltip="Les Bêtises (film)">
                  <a:extLst>
                    <a:ext uri="{A12FA001-AC4F-418D-AE19-62706E023703}">
                      <ahyp:hlinkClr xmlns:ahyp="http://schemas.microsoft.com/office/drawing/2018/hyperlinkcolor" val="tx"/>
                    </a:ext>
                  </a:extLst>
                </a:hlinkClick>
              </a:rPr>
              <a:t>Les Bêtises</a:t>
            </a:r>
            <a:endParaRPr lang="fr-FR" i="1" dirty="0">
              <a:solidFill>
                <a:srgbClr val="FF0000"/>
              </a:solidFill>
            </a:endParaRPr>
          </a:p>
          <a:p>
            <a:pPr lvl="2"/>
            <a:endParaRPr lang="fr-FR" i="1" dirty="0">
              <a:solidFill>
                <a:srgbClr val="FF0000"/>
              </a:solidFill>
            </a:endParaRPr>
          </a:p>
          <a:p>
            <a:pPr marL="457200" lvl="1" indent="0">
              <a:buNone/>
            </a:pPr>
            <a:r>
              <a:rPr lang="fr-FR" dirty="0">
                <a:solidFill>
                  <a:srgbClr val="FF0000"/>
                </a:solidFill>
              </a:rPr>
              <a:t>Et puis la série « Le bureau des légendes »</a:t>
            </a:r>
          </a:p>
          <a:p>
            <a:pPr marL="0" indent="0">
              <a:buNone/>
            </a:pPr>
            <a:br>
              <a:rPr lang="fr-FR" dirty="0"/>
            </a:br>
            <a:endParaRPr lang="fr-FR" dirty="0"/>
          </a:p>
          <a:p>
            <a:pPr lvl="1"/>
            <a:endParaRPr lang="fr-FR" sz="1800" dirty="0"/>
          </a:p>
          <a:p>
            <a:endParaRPr lang="fr-FR" dirty="0"/>
          </a:p>
        </p:txBody>
      </p:sp>
    </p:spTree>
    <p:extLst>
      <p:ext uri="{BB962C8B-B14F-4D97-AF65-F5344CB8AC3E}">
        <p14:creationId xmlns:p14="http://schemas.microsoft.com/office/powerpoint/2010/main" val="18493798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96F39A8-448D-EEFB-D9B7-138E279E3D05}"/>
              </a:ext>
            </a:extLst>
          </p:cNvPr>
          <p:cNvSpPr>
            <a:spLocks noGrp="1"/>
          </p:cNvSpPr>
          <p:nvPr>
            <p:ph type="title"/>
          </p:nvPr>
        </p:nvSpPr>
        <p:spPr>
          <a:xfrm>
            <a:off x="1072117" y="599043"/>
            <a:ext cx="7646581" cy="570540"/>
          </a:xfrm>
        </p:spPr>
        <p:txBody>
          <a:bodyPr>
            <a:normAutofit/>
          </a:bodyPr>
          <a:lstStyle/>
          <a:p>
            <a:r>
              <a:rPr lang="fr-FR" sz="3200" dirty="0"/>
              <a:t>Les Collaborateurs artistiques</a:t>
            </a:r>
          </a:p>
        </p:txBody>
      </p:sp>
      <p:sp>
        <p:nvSpPr>
          <p:cNvPr id="3" name="Espace réservé du contenu 2">
            <a:extLst>
              <a:ext uri="{FF2B5EF4-FFF2-40B4-BE49-F238E27FC236}">
                <a16:creationId xmlns:a16="http://schemas.microsoft.com/office/drawing/2014/main" id="{DB4A0019-E298-C266-BAEF-18443BEFBD18}"/>
              </a:ext>
            </a:extLst>
          </p:cNvPr>
          <p:cNvSpPr>
            <a:spLocks noGrp="1"/>
          </p:cNvSpPr>
          <p:nvPr>
            <p:ph idx="1"/>
          </p:nvPr>
        </p:nvSpPr>
        <p:spPr>
          <a:xfrm>
            <a:off x="838200" y="1900053"/>
            <a:ext cx="9602973" cy="3607612"/>
          </a:xfrm>
        </p:spPr>
        <p:txBody>
          <a:bodyPr>
            <a:normAutofit/>
          </a:bodyPr>
          <a:lstStyle/>
          <a:p>
            <a:r>
              <a:rPr lang="fr-FR" dirty="0"/>
              <a:t>Photographie : </a:t>
            </a:r>
            <a:r>
              <a:rPr lang="fr-FR" b="1" dirty="0"/>
              <a:t>Irina </a:t>
            </a:r>
            <a:r>
              <a:rPr lang="fr-FR" b="1" dirty="0" err="1"/>
              <a:t>Lubtchansky</a:t>
            </a:r>
            <a:r>
              <a:rPr lang="fr-FR" dirty="0"/>
              <a:t>, </a:t>
            </a:r>
          </a:p>
          <a:p>
            <a:r>
              <a:rPr lang="fr-FR" dirty="0"/>
              <a:t>Montage : </a:t>
            </a:r>
            <a:r>
              <a:rPr lang="fr-FR" b="1" dirty="0"/>
              <a:t>Annette Dutertre</a:t>
            </a:r>
            <a:r>
              <a:rPr lang="fr-FR" dirty="0"/>
              <a:t>, </a:t>
            </a:r>
          </a:p>
          <a:p>
            <a:r>
              <a:rPr lang="fr-FR" dirty="0"/>
              <a:t>Musique :  </a:t>
            </a:r>
            <a:r>
              <a:rPr lang="fr-FR" b="1" dirty="0"/>
              <a:t>Bertrand Belin et </a:t>
            </a:r>
            <a:r>
              <a:rPr lang="fr-FR" dirty="0"/>
              <a:t> </a:t>
            </a:r>
            <a:r>
              <a:rPr lang="fr-FR" b="1" dirty="0"/>
              <a:t>Shane </a:t>
            </a:r>
            <a:r>
              <a:rPr lang="fr-FR" b="1" dirty="0" err="1"/>
              <a:t>Copin</a:t>
            </a:r>
            <a:r>
              <a:rPr lang="fr-FR" dirty="0"/>
              <a:t>, pour les passages électro de fin de film</a:t>
            </a:r>
          </a:p>
          <a:p>
            <a:r>
              <a:rPr lang="fr-FR" dirty="0"/>
              <a:t>Décors :</a:t>
            </a:r>
            <a:r>
              <a:rPr lang="fr-FR" b="1" dirty="0"/>
              <a:t> Brigitte Brassard</a:t>
            </a:r>
            <a:r>
              <a:rPr lang="fr-FR" dirty="0"/>
              <a:t> </a:t>
            </a:r>
            <a:endParaRPr lang="fr-FR" b="1" dirty="0"/>
          </a:p>
          <a:p>
            <a:r>
              <a:rPr lang="fr-FR" dirty="0"/>
              <a:t>Costumes : </a:t>
            </a:r>
            <a:r>
              <a:rPr lang="fr-FR" b="1" dirty="0"/>
              <a:t>Judith de </a:t>
            </a:r>
            <a:r>
              <a:rPr lang="fr-FR" b="1" dirty="0" err="1"/>
              <a:t>Luze</a:t>
            </a:r>
            <a:r>
              <a:rPr lang="fr-FR" dirty="0"/>
              <a:t> </a:t>
            </a:r>
          </a:p>
          <a:p>
            <a:r>
              <a:rPr lang="fr-FR" dirty="0"/>
              <a:t>Mixage : </a:t>
            </a:r>
            <a:r>
              <a:rPr lang="fr-FR" b="1" dirty="0"/>
              <a:t>Olivier Mauvezin</a:t>
            </a:r>
            <a:r>
              <a:rPr lang="fr-FR" dirty="0"/>
              <a:t> et </a:t>
            </a:r>
            <a:r>
              <a:rPr lang="fr-FR" b="1" dirty="0"/>
              <a:t>Margot </a:t>
            </a:r>
            <a:r>
              <a:rPr lang="fr-FR" b="1" dirty="0" err="1"/>
              <a:t>Testemale</a:t>
            </a:r>
            <a:endParaRPr lang="fr-FR" dirty="0"/>
          </a:p>
        </p:txBody>
      </p:sp>
    </p:spTree>
    <p:extLst>
      <p:ext uri="{BB962C8B-B14F-4D97-AF65-F5344CB8AC3E}">
        <p14:creationId xmlns:p14="http://schemas.microsoft.com/office/powerpoint/2010/main" val="70914373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71A4BD0-0231-D24F-8A22-4FA9F9B56BF0}"/>
              </a:ext>
            </a:extLst>
          </p:cNvPr>
          <p:cNvSpPr>
            <a:spLocks noGrp="1"/>
          </p:cNvSpPr>
          <p:nvPr>
            <p:ph type="title"/>
          </p:nvPr>
        </p:nvSpPr>
        <p:spPr/>
        <p:txBody>
          <a:bodyPr/>
          <a:lstStyle/>
          <a:p>
            <a:r>
              <a:rPr lang="fr-FR" dirty="0"/>
              <a:t>Récompenses et box-office</a:t>
            </a:r>
          </a:p>
        </p:txBody>
      </p:sp>
      <p:sp>
        <p:nvSpPr>
          <p:cNvPr id="3" name="Espace réservé du contenu 2">
            <a:extLst>
              <a:ext uri="{FF2B5EF4-FFF2-40B4-BE49-F238E27FC236}">
                <a16:creationId xmlns:a16="http://schemas.microsoft.com/office/drawing/2014/main" id="{CBC7AAC0-EA48-98EA-0061-32E65E9C1184}"/>
              </a:ext>
            </a:extLst>
          </p:cNvPr>
          <p:cNvSpPr>
            <a:spLocks noGrp="1"/>
          </p:cNvSpPr>
          <p:nvPr>
            <p:ph idx="1"/>
          </p:nvPr>
        </p:nvSpPr>
        <p:spPr/>
        <p:txBody>
          <a:bodyPr>
            <a:normAutofit lnSpcReduction="10000"/>
          </a:bodyPr>
          <a:lstStyle/>
          <a:p>
            <a:r>
              <a:rPr lang="fr-FR" b="1" dirty="0"/>
              <a:t>Récompenses</a:t>
            </a:r>
          </a:p>
          <a:p>
            <a:pPr lvl="1"/>
            <a:r>
              <a:rPr lang="fr-FR" dirty="0"/>
              <a:t>Festival de Cannes 2024 : Prix </a:t>
            </a:r>
            <a:r>
              <a:rPr lang="fr-FR" dirty="0" err="1"/>
              <a:t>Ecoprod</a:t>
            </a:r>
            <a:r>
              <a:rPr lang="fr-FR" dirty="0"/>
              <a:t> </a:t>
            </a:r>
            <a:r>
              <a:rPr lang="fr-FR" sz="1400" dirty="0"/>
              <a:t>(récompense les longs-métrages produits de la manière la plus éco-responsable possible)</a:t>
            </a:r>
          </a:p>
          <a:p>
            <a:pPr lvl="1"/>
            <a:r>
              <a:rPr lang="fr-FR" dirty="0"/>
              <a:t>César 2025 : Meilleur acteur pour Karim </a:t>
            </a:r>
            <a:r>
              <a:rPr lang="fr-FR" dirty="0" err="1"/>
              <a:t>Leklou</a:t>
            </a:r>
            <a:r>
              <a:rPr lang="fr-FR" dirty="0"/>
              <a:t> </a:t>
            </a:r>
          </a:p>
          <a:p>
            <a:pPr lvl="1"/>
            <a:r>
              <a:rPr lang="fr-FR" dirty="0"/>
              <a:t>BRIFF (</a:t>
            </a:r>
            <a:r>
              <a:rPr lang="fr-FR" dirty="0" err="1"/>
              <a:t>Brussells</a:t>
            </a:r>
            <a:r>
              <a:rPr lang="fr-FR" dirty="0"/>
              <a:t> International Film Festival) 2024 </a:t>
            </a:r>
          </a:p>
          <a:p>
            <a:pPr lvl="1"/>
            <a:r>
              <a:rPr lang="fr-FR" dirty="0"/>
              <a:t>Grand Prix Festival du film et de la musique de cinéma de la Baule 2024 </a:t>
            </a:r>
          </a:p>
          <a:p>
            <a:pPr marL="0" indent="0">
              <a:buNone/>
            </a:pPr>
            <a:endParaRPr lang="fr-FR" b="1" dirty="0"/>
          </a:p>
          <a:p>
            <a:r>
              <a:rPr lang="fr-FR" b="1" dirty="0"/>
              <a:t>Box office</a:t>
            </a:r>
          </a:p>
          <a:p>
            <a:pPr lvl="1"/>
            <a:r>
              <a:rPr lang="fr-FR" dirty="0"/>
              <a:t>Entrées France &gt; </a:t>
            </a:r>
            <a:r>
              <a:rPr lang="fr-FR" b="1" dirty="0"/>
              <a:t>400 000</a:t>
            </a:r>
            <a:r>
              <a:rPr lang="fr-FR" dirty="0"/>
              <a:t> </a:t>
            </a:r>
            <a:r>
              <a:rPr lang="fr-FR" b="1" dirty="0"/>
              <a:t>spectateurs </a:t>
            </a:r>
          </a:p>
          <a:p>
            <a:pPr lvl="1"/>
            <a:r>
              <a:rPr lang="fr-FR" dirty="0"/>
              <a:t>Premier week-end : </a:t>
            </a:r>
            <a:r>
              <a:rPr lang="fr-FR" b="1" dirty="0"/>
              <a:t>114 000 entrées</a:t>
            </a:r>
            <a:r>
              <a:rPr lang="fr-FR" dirty="0"/>
              <a:t>, </a:t>
            </a:r>
          </a:p>
          <a:p>
            <a:pPr lvl="1"/>
            <a:r>
              <a:rPr lang="fr-FR" dirty="0"/>
              <a:t>Revenu mondial approximatif : </a:t>
            </a:r>
            <a:r>
              <a:rPr lang="fr-FR" b="1" dirty="0"/>
              <a:t>3 millions de dollars</a:t>
            </a:r>
            <a:endParaRPr lang="fr-FR" dirty="0"/>
          </a:p>
          <a:p>
            <a:endParaRPr lang="fr-FR" dirty="0"/>
          </a:p>
        </p:txBody>
      </p:sp>
    </p:spTree>
    <p:extLst>
      <p:ext uri="{BB962C8B-B14F-4D97-AF65-F5344CB8AC3E}">
        <p14:creationId xmlns:p14="http://schemas.microsoft.com/office/powerpoint/2010/main" val="3019753596"/>
      </p:ext>
    </p:extLst>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165</TotalTime>
  <Words>1506</Words>
  <Application>Microsoft Macintosh PowerPoint</Application>
  <PresentationFormat>Grand écran</PresentationFormat>
  <Paragraphs>117</Paragraphs>
  <Slides>12</Slides>
  <Notes>2</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12</vt:i4>
      </vt:variant>
    </vt:vector>
  </HeadingPairs>
  <TitlesOfParts>
    <vt:vector size="17" baseType="lpstr">
      <vt:lpstr>Aptos</vt:lpstr>
      <vt:lpstr>Aptos Display</vt:lpstr>
      <vt:lpstr>Arial</vt:lpstr>
      <vt:lpstr>Helvetica</vt:lpstr>
      <vt:lpstr>Thème Office</vt:lpstr>
      <vt:lpstr>Le roman de JIM</vt:lpstr>
      <vt:lpstr>Présentation PowerPoint</vt:lpstr>
      <vt:lpstr>Synopsis</vt:lpstr>
      <vt:lpstr>Thèmes abordés</vt:lpstr>
      <vt:lpstr>La mise en scène</vt:lpstr>
      <vt:lpstr>Les acteurs - actrices</vt:lpstr>
      <vt:lpstr>Les acteurs - actrices</vt:lpstr>
      <vt:lpstr>Les Collaborateurs artistiques</vt:lpstr>
      <vt:lpstr>Récompenses et box-office</vt:lpstr>
      <vt:lpstr>Musique (France inter)</vt:lpstr>
      <vt:lpstr>Les frères Larrieu (Wikipédia)</vt:lpstr>
      <vt:lpstr>Les frères Larrieu : ce que j’ai compris de leur cinéma par la lecture d’articles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Yves FALLOUEY</dc:creator>
  <cp:lastModifiedBy>Yves FALLOUEY</cp:lastModifiedBy>
  <cp:revision>17</cp:revision>
  <dcterms:created xsi:type="dcterms:W3CDTF">2025-09-10T10:53:59Z</dcterms:created>
  <dcterms:modified xsi:type="dcterms:W3CDTF">2025-09-18T16:17:54Z</dcterms:modified>
</cp:coreProperties>
</file>