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58" r:id="rId4"/>
    <p:sldId id="276" r:id="rId5"/>
    <p:sldId id="278" r:id="rId6"/>
    <p:sldId id="284" r:id="rId7"/>
    <p:sldId id="257" r:id="rId8"/>
    <p:sldId id="275" r:id="rId9"/>
    <p:sldId id="277" r:id="rId10"/>
    <p:sldId id="280" r:id="rId11"/>
    <p:sldId id="259" r:id="rId12"/>
    <p:sldId id="282" r:id="rId13"/>
    <p:sldId id="281" r:id="rId14"/>
    <p:sldId id="286" r:id="rId15"/>
    <p:sldId id="28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47322-051A-3640-B71E-815420BC0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097C88-4EF4-1D48-83C5-1E7E9197C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4E1453-31DE-8348-9BC4-CEAC76060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01E5-E8C1-964F-96F7-63122B41CDA0}" type="datetimeFigureOut">
              <a:rPr lang="fr-FR" smtClean="0"/>
              <a:t>18/11/2023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0C55EE-0278-BB4F-BB58-06C64949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EBC2B9-C3B9-D24A-804B-73C1C78D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1118-65CF-ED4D-A9CD-5D8E0031D2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17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C0702-4A31-8C4F-9655-BF72A87C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9AEBCD-38CD-144A-B274-E03CF30BD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FC703C-C542-874F-8284-03CFB2452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01E5-E8C1-964F-96F7-63122B41CDA0}" type="datetimeFigureOut">
              <a:rPr lang="fr-FR" smtClean="0"/>
              <a:t>18/11/2023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2FFECC-8DCB-7F44-8152-C966483F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66C1C-988F-1C40-A2E4-70E6879F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1118-65CF-ED4D-A9CD-5D8E0031D2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4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EF2A251-0B36-0142-B5DF-C21A6D198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6D751A-C178-FA4C-80F5-1A40F5552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6CEB43-1605-E34A-8420-4F8CED23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01E5-E8C1-964F-96F7-63122B41CDA0}" type="datetimeFigureOut">
              <a:rPr lang="fr-FR" smtClean="0"/>
              <a:t>18/11/2023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06EE8C-7413-A642-B124-B7FCDDD9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F46874-51DE-AB48-96C1-B79E260C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1118-65CF-ED4D-A9CD-5D8E0031D2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63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F01C71-CE8F-1047-8F19-732C8F19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659C87-9B07-1640-B133-C6447B695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BB8907-7AF2-824A-9315-10CFFEE0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01E5-E8C1-964F-96F7-63122B41CDA0}" type="datetimeFigureOut">
              <a:rPr lang="fr-FR" smtClean="0"/>
              <a:t>18/11/2023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5C7B93-4AE9-E24B-B54C-6C61D6A8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B2D65E-8362-124D-8576-435B2F04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1118-65CF-ED4D-A9CD-5D8E0031D2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20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3AD62-0B77-0E44-9EDE-85DCBC6F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8B7DB-85B0-0B45-BF06-972F13832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F2EEA0-F947-7043-99A3-E18A613F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01E5-E8C1-964F-96F7-63122B41CDA0}" type="datetimeFigureOut">
              <a:rPr lang="fr-FR" smtClean="0"/>
              <a:t>18/11/2023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0892F8-D6F4-9345-AC8D-B3822264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3C0592-AAB6-9F4D-AA4B-FA049D41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1118-65CF-ED4D-A9CD-5D8E0031D2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82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E20F3-A7E6-6542-B78E-81855D23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5B1DFA-2676-5541-B7EF-1A8D8BDB0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9A46E4-091C-E24F-B876-77C540E38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B49F9A-1444-8F40-930B-DAB3A870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01E5-E8C1-964F-96F7-63122B41CDA0}" type="datetimeFigureOut">
              <a:rPr lang="fr-FR" smtClean="0"/>
              <a:t>18/11/2023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3FCD75-2998-E040-AD2A-33D806D9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94197D-8E3A-8741-9765-F729A846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1118-65CF-ED4D-A9CD-5D8E0031D2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25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BB2EC5-7816-9747-B3C6-8417528D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28976A-1A3C-7349-B9C4-590525569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9E1502-BE03-B04C-819E-116223D1B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6E8F33-BA76-814A-8D1E-226390736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482C32-437C-B94B-AA09-81F512B48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A58C21-76D7-1746-98D4-B0556914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01E5-E8C1-964F-96F7-63122B41CDA0}" type="datetimeFigureOut">
              <a:rPr lang="fr-FR" smtClean="0"/>
              <a:t>18/11/2023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C21539A-3703-A746-B33F-68E3B6F9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AA5B48-476C-CF48-AFD2-A3D5A4D9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1118-65CF-ED4D-A9CD-5D8E0031D2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42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60C8A-5343-ED43-A3B1-B628A14ED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8CC42D-1EAC-544D-AC02-B922C700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01E5-E8C1-964F-96F7-63122B41CDA0}" type="datetimeFigureOut">
              <a:rPr lang="fr-FR" smtClean="0"/>
              <a:t>18/11/2023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C208A8-CCC0-4C4F-97B9-67921123F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1887C9-78BA-314F-AEA2-8F2BF6B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1118-65CF-ED4D-A9CD-5D8E0031D2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48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075A3F-3F7D-704F-BC1A-CE0D4DB9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01E5-E8C1-964F-96F7-63122B41CDA0}" type="datetimeFigureOut">
              <a:rPr lang="fr-FR" smtClean="0"/>
              <a:t>18/11/2023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3672BB-EFEF-7F4E-9133-1427569F9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1A0D2C-66F7-974B-B3E2-53C3AE55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1118-65CF-ED4D-A9CD-5D8E0031D2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62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CF482-0D62-664B-B6BF-BF1F5BF5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41A86D-DCC8-2844-9AD7-04EDD424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4C9BFE-F3B4-B54E-A568-D8C0727A1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52D25C-E921-684D-8F63-B27186F4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01E5-E8C1-964F-96F7-63122B41CDA0}" type="datetimeFigureOut">
              <a:rPr lang="fr-FR" smtClean="0"/>
              <a:t>18/11/2023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C4E8F3-07A6-914C-A28F-AF7F837C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B476B2-FAD0-D54F-B006-4ED9864D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1118-65CF-ED4D-A9CD-5D8E0031D2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90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AFC33-D568-B547-B9C5-6CADE66D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98001F-C664-A642-8923-2F23DF895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0C0AB7-1B9F-7B4B-B82D-9565C96F5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1E0CB0-7552-0748-BF1D-DFA7E45B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01E5-E8C1-964F-96F7-63122B41CDA0}" type="datetimeFigureOut">
              <a:rPr lang="fr-FR" smtClean="0"/>
              <a:t>18/11/2023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ED0B4A-D099-2042-B11B-C57038AE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2F2871-5F67-0F41-A7F0-0B7DD9FB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1118-65CF-ED4D-A9CD-5D8E0031D2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36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431F98-CC17-EA49-A73F-5B732D2E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CA7DD3-A823-6A40-84BC-FD565FE42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079C0D-2B3B-D649-8B26-F2044CBF1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01E5-E8C1-964F-96F7-63122B41CDA0}" type="datetimeFigureOut">
              <a:rPr lang="fr-FR" smtClean="0"/>
              <a:t>18/11/2023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169210-7369-4F43-9E66-D27F94CBD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03FB91-7053-634E-99AC-A78412541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1118-65CF-ED4D-A9CD-5D8E0031D2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38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n7fLdGFNQ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Little_Italy_(New_York)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rank_Rosenthal" TargetMode="External"/><Relationship Id="rId2" Type="http://schemas.openxmlformats.org/officeDocument/2006/relationships/hyperlink" Target="https://fr.wikipedia.org/wiki/Las_Vega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pedia.org/wiki/Jordan_Belfort" TargetMode="External"/><Relationship Id="rId4" Type="http://schemas.openxmlformats.org/officeDocument/2006/relationships/hyperlink" Target="https://fr.wikipedia.org/wiki/Ann%C3%A9es_19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American filmmaker Martin Scorsese, 1976.">
            <a:extLst>
              <a:ext uri="{FF2B5EF4-FFF2-40B4-BE49-F238E27FC236}">
                <a16:creationId xmlns:a16="http://schemas.microsoft.com/office/drawing/2014/main" id="{993C6F1A-D95E-850F-1A0A-4AF2CD4E35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564"/>
          <a:stretch/>
        </p:blipFill>
        <p:spPr bwMode="auto"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E80C096-C601-8443-A31B-167518C60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856" y="5299587"/>
            <a:ext cx="6931319" cy="1444035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Martin </a:t>
            </a:r>
            <a:r>
              <a:rPr lang="fr-FR" sz="4000" b="1" dirty="0"/>
              <a:t>SCORSESE</a:t>
            </a:r>
            <a:b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Réalisateur, Scénariste, Producteur et même Acteur</a:t>
            </a:r>
            <a:endParaRPr lang="fr-FR" sz="3100" b="1" dirty="0"/>
          </a:p>
        </p:txBody>
      </p:sp>
      <p:pic>
        <p:nvPicPr>
          <p:cNvPr id="4" name="Image 3" descr="Director Martin Scorsese attends the &quot;Killers Of The Flower Moon&quot; photocall at the 76th annual Cannes film festival at Palais des Festivals on May...">
            <a:extLst>
              <a:ext uri="{FF2B5EF4-FFF2-40B4-BE49-F238E27FC236}">
                <a16:creationId xmlns:a16="http://schemas.microsoft.com/office/drawing/2014/main" id="{318E0D1B-960E-3983-18C4-77EA97916D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3" r="-3" b="-3"/>
          <a:stretch/>
        </p:blipFill>
        <p:spPr bwMode="auto"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90610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FA352-920B-B02E-B0A5-53667A67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585"/>
          </a:xfrm>
        </p:spPr>
        <p:txBody>
          <a:bodyPr/>
          <a:lstStyle/>
          <a:p>
            <a:pPr algn="ctr"/>
            <a:r>
              <a:rPr lang="fr-FR" sz="4000" b="1" dirty="0"/>
              <a:t>Récompenses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31C009-114D-5CBC-AAAB-7F59CEA251BE}"/>
              </a:ext>
            </a:extLst>
          </p:cNvPr>
          <p:cNvSpPr txBox="1">
            <a:spLocks/>
          </p:cNvSpPr>
          <p:nvPr/>
        </p:nvSpPr>
        <p:spPr>
          <a:xfrm>
            <a:off x="1044678" y="1130710"/>
            <a:ext cx="10844981" cy="546701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333333"/>
                </a:solidFill>
              </a:rPr>
              <a:t>2 Prix à Cannes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333333"/>
                </a:solidFill>
              </a:rPr>
              <a:t>Cannes 1976 : Palme d’or pour </a:t>
            </a:r>
            <a:r>
              <a:rPr lang="fr-FR" sz="2000" b="1" dirty="0">
                <a:solidFill>
                  <a:srgbClr val="333333"/>
                </a:solidFill>
              </a:rPr>
              <a:t>Taxi Driver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333333"/>
                </a:solidFill>
              </a:rPr>
              <a:t>Cannes 1986 : Prix de la mise en scène pour </a:t>
            </a:r>
            <a:r>
              <a:rPr lang="fr-FR" sz="2000" b="1" dirty="0" err="1">
                <a:solidFill>
                  <a:srgbClr val="333333"/>
                </a:solidFill>
              </a:rPr>
              <a:t>After</a:t>
            </a:r>
            <a:r>
              <a:rPr lang="fr-FR" sz="2000" b="1" dirty="0">
                <a:solidFill>
                  <a:srgbClr val="333333"/>
                </a:solidFill>
              </a:rPr>
              <a:t> </a:t>
            </a:r>
            <a:r>
              <a:rPr lang="fr-FR" sz="2000" b="1" dirty="0" err="1">
                <a:solidFill>
                  <a:srgbClr val="333333"/>
                </a:solidFill>
              </a:rPr>
              <a:t>Hours</a:t>
            </a:r>
            <a:endParaRPr lang="fr-FR" sz="2000" b="1" dirty="0">
              <a:solidFill>
                <a:srgbClr val="33333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333333"/>
                </a:solidFill>
              </a:rPr>
              <a:t>2 Prix à Venise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33333"/>
                </a:solidFill>
              </a:rPr>
              <a:t>Mostra de Venise 1990 : Lion d’argent de la meilleure réalisation pour </a:t>
            </a:r>
            <a:r>
              <a:rPr lang="fr-FR" sz="2000" b="1" dirty="0">
                <a:solidFill>
                  <a:srgbClr val="333333"/>
                </a:solidFill>
              </a:rPr>
              <a:t>Les Affranchis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33333"/>
                </a:solidFill>
              </a:rPr>
              <a:t>Mostra de Venise 1990 : Lion d’or </a:t>
            </a:r>
            <a:r>
              <a:rPr lang="fr-FR" sz="2000" b="1" dirty="0">
                <a:solidFill>
                  <a:srgbClr val="333333"/>
                </a:solidFill>
              </a:rPr>
              <a:t>pour la carrière</a:t>
            </a:r>
          </a:p>
          <a:p>
            <a:pPr marL="0" indent="0">
              <a:buNone/>
            </a:pPr>
            <a:endParaRPr lang="fr-FR" sz="2000" b="1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333333"/>
                </a:solidFill>
              </a:rPr>
              <a:t>1 Oscar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33333"/>
                </a:solidFill>
              </a:rPr>
              <a:t>Oscar du cinéma 2007 : meilleur film et meilleure réalisation pour </a:t>
            </a:r>
            <a:r>
              <a:rPr lang="fr-FR" sz="2000" b="1" dirty="0">
                <a:solidFill>
                  <a:srgbClr val="333333"/>
                </a:solidFill>
              </a:rPr>
              <a:t>Les Infiltrés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>
              <a:solidFill>
                <a:srgbClr val="33333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333333"/>
                </a:solidFill>
              </a:rPr>
              <a:t>3 Golden Globes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333333"/>
                </a:solidFill>
              </a:rPr>
              <a:t>Golden Globes 2003 : meilleure réalisation pour </a:t>
            </a:r>
            <a:r>
              <a:rPr lang="fr-FR" sz="2000" b="1" dirty="0">
                <a:solidFill>
                  <a:srgbClr val="333333"/>
                </a:solidFill>
              </a:rPr>
              <a:t>Gangs of New-York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333333"/>
                </a:solidFill>
              </a:rPr>
              <a:t>Golden Globes 2007 : meilleure réalisation pour </a:t>
            </a:r>
            <a:r>
              <a:rPr lang="fr-FR" sz="2000" b="1" dirty="0">
                <a:solidFill>
                  <a:srgbClr val="333333"/>
                </a:solidFill>
              </a:rPr>
              <a:t>Les Infiltrés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333333"/>
                </a:solidFill>
              </a:rPr>
              <a:t>Golden Globes 2012 : meilleure réalisation pour </a:t>
            </a:r>
            <a:r>
              <a:rPr lang="fr-FR" sz="2000" b="1" dirty="0">
                <a:solidFill>
                  <a:srgbClr val="333333"/>
                </a:solidFill>
              </a:rPr>
              <a:t>Hugo Cabret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333333"/>
              </a:solidFill>
            </a:endParaRPr>
          </a:p>
          <a:p>
            <a:endParaRPr lang="fr-FR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0C096-C601-8443-A31B-167518C60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800"/>
            <a:ext cx="9144000" cy="731520"/>
          </a:xfrm>
        </p:spPr>
        <p:txBody>
          <a:bodyPr>
            <a:normAutofit/>
          </a:bodyPr>
          <a:lstStyle/>
          <a:p>
            <a:r>
              <a:rPr lang="fr-FR" sz="4000" b="1" dirty="0"/>
              <a:t>Ses Acteurs Fétiches</a:t>
            </a:r>
            <a:endParaRPr lang="fr-FR" sz="3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E5381B-BF35-5946-ABB1-A53B915A964B}"/>
              </a:ext>
            </a:extLst>
          </p:cNvPr>
          <p:cNvSpPr txBox="1"/>
          <p:nvPr/>
        </p:nvSpPr>
        <p:spPr>
          <a:xfrm>
            <a:off x="195580" y="1516285"/>
            <a:ext cx="2719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Leonardo di </a:t>
            </a:r>
            <a:r>
              <a:rPr lang="fr-FR" sz="2400" dirty="0" err="1"/>
              <a:t>Caprio</a:t>
            </a:r>
            <a:endParaRPr lang="fr-FR" sz="2400" dirty="0"/>
          </a:p>
          <a:p>
            <a:pPr algn="ctr"/>
            <a:r>
              <a:rPr lang="fr-FR" sz="2400" dirty="0"/>
              <a:t>6 films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5B7968C-9274-5E41-A1F0-616A2A58B59F}"/>
              </a:ext>
            </a:extLst>
          </p:cNvPr>
          <p:cNvSpPr txBox="1"/>
          <p:nvPr/>
        </p:nvSpPr>
        <p:spPr>
          <a:xfrm>
            <a:off x="9439172" y="1544560"/>
            <a:ext cx="204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Robert de Niro </a:t>
            </a:r>
          </a:p>
          <a:p>
            <a:pPr algn="ctr"/>
            <a:r>
              <a:rPr lang="fr-FR" sz="2400" dirty="0"/>
              <a:t>10 films</a:t>
            </a:r>
          </a:p>
        </p:txBody>
      </p:sp>
      <p:pic>
        <p:nvPicPr>
          <p:cNvPr id="3076" name="Picture 4" descr="Festival de Cannes 2023 : Martin Scorsese, Leonardo DiCaprio et Robert De  Niro ovationnés sur les marches du Palais des Festivals">
            <a:extLst>
              <a:ext uri="{FF2B5EF4-FFF2-40B4-BE49-F238E27FC236}">
                <a16:creationId xmlns:a16="http://schemas.microsoft.com/office/drawing/2014/main" id="{634F2D05-FAA1-8D9D-DB63-8FA4C955D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90" y="1317514"/>
            <a:ext cx="6386052" cy="47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80C096-C601-8443-A31B-167518C60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fr-FR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Personnage omniprésent </a:t>
            </a:r>
            <a:br>
              <a:rPr lang="fr-FR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New-York </a:t>
            </a:r>
            <a:endParaRPr lang="fr-FR" sz="4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ffiche du film New York, New York - Photo 14 sur 18 - AlloCiné">
            <a:extLst>
              <a:ext uri="{FF2B5EF4-FFF2-40B4-BE49-F238E27FC236}">
                <a16:creationId xmlns:a16="http://schemas.microsoft.com/office/drawing/2014/main" id="{9248CB57-3E6B-C216-272A-448B664F9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 r="-1" b="1385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62C603-2FF2-8A4D-67E1-6E2B3A283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678" y="1219199"/>
            <a:ext cx="10515600" cy="52736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fr-FR" sz="2400" b="1" dirty="0">
              <a:solidFill>
                <a:srgbClr val="333333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 dirty="0">
                <a:solidFill>
                  <a:srgbClr val="333333"/>
                </a:solidFill>
              </a:rPr>
              <a:t>Marque de fabrique 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solidFill>
                  <a:srgbClr val="333333"/>
                </a:solidFill>
              </a:rPr>
              <a:t>Les marginaux, les flingues, des rues sombres, la drogue, les jeux, des églises, des gangsters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000" dirty="0">
              <a:solidFill>
                <a:srgbClr val="333333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 dirty="0">
                <a:solidFill>
                  <a:srgbClr val="333333"/>
                </a:solidFill>
              </a:rPr>
              <a:t>Thèmes récurrents 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solidFill>
                  <a:srgbClr val="333333"/>
                </a:solidFill>
              </a:rPr>
              <a:t>L’identité italo-américaine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solidFill>
                  <a:srgbClr val="333333"/>
                </a:solidFill>
              </a:rPr>
              <a:t>Grandeur et décadence des personnages (l’ascension, la chute…puis la rédemption)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solidFill>
                  <a:srgbClr val="333333"/>
                </a:solidFill>
              </a:rPr>
              <a:t>Lutte entre le Bien et le Mal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solidFill>
                  <a:srgbClr val="333333"/>
                </a:solidFill>
              </a:rPr>
              <a:t>Place primordiale de la religion (Le Silence, la dernière tentation du Christ)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solidFill>
                  <a:srgbClr val="333333"/>
                </a:solidFill>
              </a:rPr>
              <a:t>Violence de la pègre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solidFill>
                  <a:srgbClr val="333333"/>
                </a:solidFill>
              </a:rPr>
              <a:t>Camaraderie virile, mais aussi la trahison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C9AADB6-70E2-48FB-71BD-574FC548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 Style Scorsese</a:t>
            </a:r>
          </a:p>
        </p:txBody>
      </p:sp>
    </p:spTree>
    <p:extLst>
      <p:ext uri="{BB962C8B-B14F-4D97-AF65-F5344CB8AC3E}">
        <p14:creationId xmlns:p14="http://schemas.microsoft.com/office/powerpoint/2010/main" val="203048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62C603-2FF2-8A4D-67E1-6E2B3A283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826" y="1288025"/>
            <a:ext cx="10515600" cy="52736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fr-FR" sz="2400" b="1" dirty="0">
              <a:solidFill>
                <a:srgbClr val="333333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solidFill>
                  <a:srgbClr val="333333"/>
                </a:solidFill>
              </a:rPr>
              <a:t>La forme 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solidFill>
                  <a:srgbClr val="333333"/>
                </a:solidFill>
              </a:rPr>
              <a:t>Plans séquences rapides pour pénétrer dans un univers ou cerner un personnage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solidFill>
                  <a:srgbClr val="333333"/>
                </a:solidFill>
              </a:rPr>
              <a:t>Récit intime en voix off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solidFill>
                  <a:srgbClr val="333333"/>
                </a:solidFill>
              </a:rPr>
              <a:t>Flou - Effets miroirs et reflets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solidFill>
                  <a:srgbClr val="333333"/>
                </a:solidFill>
              </a:rPr>
              <a:t>Couleur « rouge » très présente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C9AADB6-70E2-48FB-71BD-574FC548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 Style Scorsese</a:t>
            </a:r>
          </a:p>
        </p:txBody>
      </p:sp>
    </p:spTree>
    <p:extLst>
      <p:ext uri="{BB962C8B-B14F-4D97-AF65-F5344CB8AC3E}">
        <p14:creationId xmlns:p14="http://schemas.microsoft.com/office/powerpoint/2010/main" val="2897689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A0033-AE42-19D0-7E6C-6D8924B1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La Musique chez Scorsese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73E3B2-627E-848E-42AE-7979A53E0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665" y="1307690"/>
            <a:ext cx="10515600" cy="48397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2000" b="1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333333"/>
                </a:solidFill>
              </a:rPr>
              <a:t>Place centrale </a:t>
            </a:r>
            <a:r>
              <a:rPr lang="fr-FR" sz="2000" dirty="0">
                <a:solidFill>
                  <a:srgbClr val="333333"/>
                </a:solidFill>
              </a:rPr>
              <a:t>dans son œuvre, il choisit lui-même toutes les musiques de ses films</a:t>
            </a:r>
          </a:p>
          <a:p>
            <a:pPr marL="0" indent="0">
              <a:buNone/>
            </a:pPr>
            <a:endParaRPr lang="fr-FR" sz="2000" b="1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333333"/>
                </a:solidFill>
              </a:rPr>
              <a:t>Le rock et Le blues</a:t>
            </a:r>
            <a:r>
              <a:rPr lang="fr-FR" sz="2000" dirty="0">
                <a:solidFill>
                  <a:srgbClr val="333333"/>
                </a:solidFill>
              </a:rPr>
              <a:t>, ses deux genres musicaux de prédilection auxquels il a consacré plusieurs documentaires (sur Bob Dylan, George Harrison…)</a:t>
            </a:r>
          </a:p>
          <a:p>
            <a:pPr marL="0" indent="0">
              <a:buNone/>
            </a:pPr>
            <a:endParaRPr lang="fr-FR" sz="2000" b="1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333333"/>
                </a:solidFill>
              </a:rPr>
              <a:t>Rolling Stones : </a:t>
            </a:r>
            <a:r>
              <a:rPr lang="fr-FR" sz="2000" dirty="0">
                <a:solidFill>
                  <a:srgbClr val="333333"/>
                </a:solidFill>
              </a:rPr>
              <a:t>Fan de leur musique énergisante, on la retrouve dans plusieurs de ses films</a:t>
            </a:r>
            <a:br>
              <a:rPr lang="fr-FR" sz="2000" dirty="0">
                <a:solidFill>
                  <a:srgbClr val="333333"/>
                </a:solidFill>
              </a:rPr>
            </a:br>
            <a:r>
              <a:rPr lang="fr-FR" sz="2000" dirty="0">
                <a:solidFill>
                  <a:srgbClr val="333333"/>
                </a:solidFill>
              </a:rPr>
              <a:t>(</a:t>
            </a:r>
            <a:r>
              <a:rPr lang="fr-FR" sz="2000" dirty="0" err="1">
                <a:solidFill>
                  <a:srgbClr val="333333"/>
                </a:solidFill>
              </a:rPr>
              <a:t>Mean</a:t>
            </a:r>
            <a:r>
              <a:rPr lang="fr-FR" sz="2000" dirty="0">
                <a:solidFill>
                  <a:srgbClr val="333333"/>
                </a:solidFill>
              </a:rPr>
              <a:t> Streets, </a:t>
            </a:r>
            <a:r>
              <a:rPr lang="fr-FR" sz="2000" dirty="0" err="1">
                <a:solidFill>
                  <a:srgbClr val="333333"/>
                </a:solidFill>
              </a:rPr>
              <a:t>Raging</a:t>
            </a:r>
            <a:r>
              <a:rPr lang="fr-FR" sz="2000" dirty="0">
                <a:solidFill>
                  <a:srgbClr val="333333"/>
                </a:solidFill>
              </a:rPr>
              <a:t> Bull, </a:t>
            </a:r>
            <a:r>
              <a:rPr lang="fr-FR" sz="2000" dirty="0" err="1">
                <a:solidFill>
                  <a:srgbClr val="333333"/>
                </a:solidFill>
              </a:rPr>
              <a:t>Goodfellas</a:t>
            </a:r>
            <a:r>
              <a:rPr lang="fr-FR" sz="2000" dirty="0">
                <a:solidFill>
                  <a:srgbClr val="333333"/>
                </a:solidFill>
              </a:rPr>
              <a:t> et Casino). </a:t>
            </a:r>
            <a:br>
              <a:rPr lang="fr-FR" sz="2000" dirty="0">
                <a:solidFill>
                  <a:srgbClr val="333333"/>
                </a:solidFill>
              </a:rPr>
            </a:br>
            <a:r>
              <a:rPr lang="fr-FR" sz="2000" dirty="0">
                <a:solidFill>
                  <a:srgbClr val="333333"/>
                </a:solidFill>
              </a:rPr>
              <a:t>En 2006 avec </a:t>
            </a:r>
            <a:r>
              <a:rPr lang="fr-FR" sz="2000" b="1" dirty="0" err="1">
                <a:solidFill>
                  <a:srgbClr val="333333"/>
                </a:solidFill>
              </a:rPr>
              <a:t>Shine</a:t>
            </a:r>
            <a:r>
              <a:rPr lang="fr-FR" sz="2000" b="1" dirty="0">
                <a:solidFill>
                  <a:srgbClr val="333333"/>
                </a:solidFill>
              </a:rPr>
              <a:t> a light</a:t>
            </a:r>
            <a:r>
              <a:rPr lang="fr-FR" sz="2000" dirty="0">
                <a:solidFill>
                  <a:srgbClr val="333333"/>
                </a:solidFill>
              </a:rPr>
              <a:t>, Martin Scorsese les filme au moment de leur tournée aux Etats-Unis</a:t>
            </a:r>
          </a:p>
          <a:p>
            <a:pPr marL="0" indent="0">
              <a:buNone/>
            </a:pPr>
            <a:endParaRPr lang="fr-FR" sz="2000" b="1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333333"/>
                </a:solidFill>
              </a:rPr>
              <a:t>Clip pour Michael Jackson  </a:t>
            </a:r>
          </a:p>
          <a:p>
            <a:pPr marL="0" indent="0">
              <a:buNone/>
            </a:pPr>
            <a:endParaRPr lang="fr-FR" sz="2000" b="1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333333"/>
                </a:solidFill>
              </a:rPr>
              <a:t>Robbie Robertson</a:t>
            </a:r>
            <a:r>
              <a:rPr lang="fr-FR" sz="2000" dirty="0">
                <a:solidFill>
                  <a:srgbClr val="333333"/>
                </a:solidFill>
              </a:rPr>
              <a:t>, guitariste de Bob Dylan puis du groupe « The Band », avec lequel il faillit pourtant perdre la vie, est son plus proche conseiller musical (</a:t>
            </a:r>
            <a:r>
              <a:rPr lang="fr-FR" sz="2000" dirty="0" err="1">
                <a:solidFill>
                  <a:srgbClr val="333333"/>
                </a:solidFill>
              </a:rPr>
              <a:t>Shutter</a:t>
            </a:r>
            <a:r>
              <a:rPr lang="fr-FR" sz="2000" dirty="0">
                <a:solidFill>
                  <a:srgbClr val="333333"/>
                </a:solidFill>
              </a:rPr>
              <a:t> Island, Les Affranchis, Killers of the </a:t>
            </a:r>
            <a:r>
              <a:rPr lang="fr-FR" sz="2000" dirty="0" err="1">
                <a:solidFill>
                  <a:srgbClr val="333333"/>
                </a:solidFill>
              </a:rPr>
              <a:t>flower</a:t>
            </a:r>
            <a:r>
              <a:rPr lang="fr-FR" sz="2000" dirty="0">
                <a:solidFill>
                  <a:srgbClr val="333333"/>
                </a:solidFill>
              </a:rPr>
              <a:t> </a:t>
            </a:r>
            <a:r>
              <a:rPr lang="fr-FR" sz="2000" dirty="0" err="1">
                <a:solidFill>
                  <a:srgbClr val="333333"/>
                </a:solidFill>
              </a:rPr>
              <a:t>moon</a:t>
            </a:r>
            <a:r>
              <a:rPr lang="fr-FR" sz="20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endParaRPr lang="fr-FR" sz="20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7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1A7D6-350D-32B0-F3AE-339677DB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Interview de Scorsese 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F254AE-C482-812F-90F6-AB76E947D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039E0E-1A04-F2E6-BAFA-C666CD329BDD}"/>
              </a:ext>
            </a:extLst>
          </p:cNvPr>
          <p:cNvSpPr txBox="1"/>
          <p:nvPr/>
        </p:nvSpPr>
        <p:spPr>
          <a:xfrm>
            <a:off x="993058" y="27176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https://www.youtube.com/watch?v=ln7fLdGFNQM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7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0C096-C601-8443-A31B-167518C60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1465" y="219008"/>
            <a:ext cx="9209070" cy="548365"/>
          </a:xfrm>
        </p:spPr>
        <p:txBody>
          <a:bodyPr>
            <a:noAutofit/>
          </a:bodyPr>
          <a:lstStyle/>
          <a:p>
            <a:r>
              <a:rPr lang="fr-FR" sz="4000" b="1" dirty="0"/>
              <a:t>Biographie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6DF762-8873-4D49-8423-1E2E3760BF7E}"/>
              </a:ext>
            </a:extLst>
          </p:cNvPr>
          <p:cNvSpPr/>
          <p:nvPr/>
        </p:nvSpPr>
        <p:spPr>
          <a:xfrm>
            <a:off x="1024872" y="1159584"/>
            <a:ext cx="1043722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>
              <a:solidFill>
                <a:srgbClr val="333333"/>
              </a:solidFill>
            </a:endParaRPr>
          </a:p>
          <a:p>
            <a:r>
              <a:rPr lang="fr-FR" sz="2000" b="1" dirty="0">
                <a:solidFill>
                  <a:srgbClr val="333333"/>
                </a:solidFill>
              </a:rPr>
              <a:t>Né le 17 novembre 1942 à New-York</a:t>
            </a:r>
            <a:r>
              <a:rPr lang="fr-FR" sz="2000" dirty="0">
                <a:solidFill>
                  <a:srgbClr val="333333"/>
                </a:solidFill>
              </a:rPr>
              <a:t>, d’origine sicilienne par ses grands-parents, il passe son enfance dans le quartier de </a:t>
            </a:r>
            <a:r>
              <a:rPr lang="fr-FR" sz="2000" dirty="0">
                <a:solidFill>
                  <a:srgbClr val="333333"/>
                </a:solidFill>
                <a:hlinkClick r:id="rId2" tooltip="Little Italy (New York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Little </a:t>
            </a:r>
            <a:r>
              <a:rPr lang="fr-FR" sz="2000" dirty="0" err="1">
                <a:solidFill>
                  <a:srgbClr val="333333"/>
                </a:solidFill>
                <a:hlinkClick r:id="rId2" tooltip="Little Italy (New York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Italy</a:t>
            </a:r>
            <a:r>
              <a:rPr lang="fr-F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endParaRPr lang="fr-FR" sz="2000" b="0" i="0" dirty="0">
              <a:solidFill>
                <a:srgbClr val="333333"/>
              </a:solidFill>
              <a:effectLst/>
            </a:endParaRPr>
          </a:p>
          <a:p>
            <a:r>
              <a:rPr lang="fr-FR" sz="2000" dirty="0">
                <a:solidFill>
                  <a:srgbClr val="333333"/>
                </a:solidFill>
              </a:rPr>
              <a:t>La famille a gardé </a:t>
            </a:r>
            <a:r>
              <a:rPr lang="fr-FR" sz="2000" b="1" dirty="0">
                <a:solidFill>
                  <a:srgbClr val="333333"/>
                </a:solidFill>
              </a:rPr>
              <a:t>les habitudes sociales, culturelles et culinaires italiennes.</a:t>
            </a:r>
          </a:p>
          <a:p>
            <a:endParaRPr lang="fr-FR" sz="2000" dirty="0">
              <a:solidFill>
                <a:srgbClr val="333333"/>
              </a:solidFill>
            </a:endParaRPr>
          </a:p>
          <a:p>
            <a:r>
              <a:rPr lang="fr-FR" sz="2000" b="1" dirty="0">
                <a:solidFill>
                  <a:srgbClr val="333333"/>
                </a:solidFill>
              </a:rPr>
              <a:t>Enfant asthmatique </a:t>
            </a:r>
            <a:r>
              <a:rPr lang="fr-FR" sz="2000" dirty="0">
                <a:solidFill>
                  <a:srgbClr val="333333"/>
                </a:solidFill>
              </a:rPr>
              <a:t>et fluet, il ne pouvait partager ni les jeux ni le foot, avec ses copains ; mer et montagne lui étaient interdits ; alors ses parents l’emmènent beaucoup au cinéma ; </a:t>
            </a:r>
            <a:br>
              <a:rPr lang="fr-FR" sz="2000" dirty="0">
                <a:solidFill>
                  <a:srgbClr val="333333"/>
                </a:solidFill>
              </a:rPr>
            </a:br>
            <a:r>
              <a:rPr lang="fr-FR" sz="2000" dirty="0">
                <a:solidFill>
                  <a:srgbClr val="333333"/>
                </a:solidFill>
              </a:rPr>
              <a:t>Il déclara lui-même plus tard « regarder des films était devenu </a:t>
            </a:r>
            <a:r>
              <a:rPr lang="fr-FR" sz="1800" kern="100" spc="5" dirty="0">
                <a:solidFill>
                  <a:srgbClr val="2E302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nécessité liée à ma solitude » ; </a:t>
            </a:r>
          </a:p>
          <a:p>
            <a:endParaRPr lang="fr-FR" kern="100" spc="5" dirty="0">
              <a:solidFill>
                <a:srgbClr val="2E302F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333333"/>
                </a:solidFill>
              </a:rPr>
              <a:t>Cet isolement l’amène </a:t>
            </a:r>
            <a:r>
              <a:rPr lang="fr-FR" sz="2000" b="1" dirty="0">
                <a:solidFill>
                  <a:srgbClr val="333333"/>
                </a:solidFill>
              </a:rPr>
              <a:t>à observer de manière insatiable tout ce qui l’entoure : </a:t>
            </a:r>
            <a:r>
              <a:rPr lang="fr-FR" sz="2000" dirty="0">
                <a:solidFill>
                  <a:srgbClr val="333333"/>
                </a:solidFill>
              </a:rPr>
              <a:t>ses amis, sa famille, la délinquance des petits </a:t>
            </a:r>
            <a:r>
              <a:rPr lang="fr-FR" sz="2000" dirty="0" err="1">
                <a:solidFill>
                  <a:srgbClr val="333333"/>
                </a:solidFill>
              </a:rPr>
              <a:t>caids</a:t>
            </a:r>
            <a:r>
              <a:rPr lang="fr-FR" sz="2000" dirty="0">
                <a:solidFill>
                  <a:srgbClr val="333333"/>
                </a:solidFill>
              </a:rPr>
              <a:t> et la mafia qui règnent dans son quartier, le curé et les fidèles à l’église. (les mafieux comme sa famille vont à la messe le dimanche).</a:t>
            </a:r>
          </a:p>
          <a:p>
            <a:endParaRPr lang="fr-FR" sz="2000" dirty="0">
              <a:solidFill>
                <a:srgbClr val="333333"/>
              </a:solidFill>
            </a:endParaRPr>
          </a:p>
          <a:p>
            <a:endParaRPr lang="fr-FR" kern="100" spc="5" dirty="0">
              <a:solidFill>
                <a:srgbClr val="2E302F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8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2CCDC1-416B-D0F0-F576-455FBEBB6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839" y="1297857"/>
            <a:ext cx="10515600" cy="4434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rgbClr val="333333"/>
                </a:solidFill>
              </a:rPr>
              <a:t>A 14 ans</a:t>
            </a:r>
            <a:r>
              <a:rPr lang="fr-FR" sz="2000" dirty="0">
                <a:solidFill>
                  <a:srgbClr val="333333"/>
                </a:solidFill>
              </a:rPr>
              <a:t>, il se destine à une vie religieuse et entre au </a:t>
            </a:r>
            <a:r>
              <a:rPr lang="fr-FR" sz="2000" b="1" dirty="0">
                <a:solidFill>
                  <a:srgbClr val="333333"/>
                </a:solidFill>
              </a:rPr>
              <a:t>séminaire</a:t>
            </a:r>
            <a:r>
              <a:rPr lang="fr-FR" sz="2000" dirty="0">
                <a:solidFill>
                  <a:srgbClr val="333333"/>
                </a:solidFill>
              </a:rPr>
              <a:t> afin d'être ordonné prêtre. </a:t>
            </a:r>
            <a:br>
              <a:rPr lang="fr-FR" sz="2000" dirty="0">
                <a:solidFill>
                  <a:srgbClr val="333333"/>
                </a:solidFill>
              </a:rPr>
            </a:br>
            <a:r>
              <a:rPr lang="fr-FR" sz="2000" dirty="0">
                <a:solidFill>
                  <a:srgbClr val="333333"/>
                </a:solidFill>
              </a:rPr>
              <a:t>Jugé trop jeune et surtout indiscipliné, il est renvoyé au bout d'un an. </a:t>
            </a:r>
          </a:p>
          <a:p>
            <a:pPr marL="0" indent="0">
              <a:buNone/>
            </a:pPr>
            <a:endParaRPr lang="fr-FR" sz="20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333333"/>
                </a:solidFill>
              </a:rPr>
              <a:t>Plus tard il intègre </a:t>
            </a:r>
            <a:r>
              <a:rPr lang="fr-FR" sz="2000" b="1" dirty="0">
                <a:solidFill>
                  <a:srgbClr val="333333"/>
                </a:solidFill>
              </a:rPr>
              <a:t>l’université de New-York (</a:t>
            </a:r>
            <a:r>
              <a:rPr lang="fr-FR" sz="2000" dirty="0">
                <a:solidFill>
                  <a:srgbClr val="333333"/>
                </a:solidFill>
              </a:rPr>
              <a:t>NYU) où il fréquente les cours de cinéma de la </a:t>
            </a:r>
            <a:r>
              <a:rPr lang="fr-FR" sz="2000" b="1" dirty="0" err="1">
                <a:solidFill>
                  <a:srgbClr val="333333"/>
                </a:solidFill>
              </a:rPr>
              <a:t>Tisch</a:t>
            </a:r>
            <a:r>
              <a:rPr lang="fr-FR" sz="2000" b="1" dirty="0">
                <a:solidFill>
                  <a:srgbClr val="333333"/>
                </a:solidFill>
              </a:rPr>
              <a:t> </a:t>
            </a:r>
            <a:r>
              <a:rPr lang="fr-FR" sz="2000" b="1" dirty="0" err="1">
                <a:solidFill>
                  <a:srgbClr val="333333"/>
                </a:solidFill>
              </a:rPr>
              <a:t>School</a:t>
            </a:r>
            <a:r>
              <a:rPr lang="fr-FR" sz="2000" b="1" dirty="0">
                <a:solidFill>
                  <a:srgbClr val="333333"/>
                </a:solidFill>
              </a:rPr>
              <a:t> </a:t>
            </a:r>
            <a:r>
              <a:rPr lang="fr-FR" sz="2000" dirty="0">
                <a:solidFill>
                  <a:srgbClr val="333333"/>
                </a:solidFill>
              </a:rPr>
              <a:t>et obtient en 1966 une maîtrise en réalisation cinématographique; </a:t>
            </a:r>
          </a:p>
          <a:p>
            <a:pPr marL="0" indent="0">
              <a:buNone/>
            </a:pPr>
            <a:endParaRPr lang="fr-FR" sz="20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333333"/>
                </a:solidFill>
              </a:rPr>
              <a:t>A cette époque, Martin Scorsese est déjà un vrai </a:t>
            </a:r>
            <a:r>
              <a:rPr lang="fr-FR" sz="2000" b="1" dirty="0">
                <a:solidFill>
                  <a:srgbClr val="333333"/>
                </a:solidFill>
              </a:rPr>
              <a:t>cinéphile</a:t>
            </a:r>
            <a:r>
              <a:rPr lang="fr-FR" sz="2000" dirty="0">
                <a:solidFill>
                  <a:srgbClr val="333333"/>
                </a:solidFill>
              </a:rPr>
              <a:t>, il regarde tous les films, fait des fiches, collectionne livres et revues et se construit une culture du cinéma américain italien gigantesque.</a:t>
            </a:r>
          </a:p>
          <a:p>
            <a:pPr marL="0" indent="0">
              <a:buNone/>
            </a:pPr>
            <a:endParaRPr lang="fr-FR" sz="20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333333"/>
                </a:solidFill>
              </a:rPr>
              <a:t>En 1970, Martin Scorsese déménage à </a:t>
            </a:r>
            <a:r>
              <a:rPr lang="fr-FR" sz="2000" b="1" dirty="0">
                <a:solidFill>
                  <a:srgbClr val="333333"/>
                </a:solidFill>
              </a:rPr>
              <a:t>Hollywood</a:t>
            </a:r>
            <a:r>
              <a:rPr lang="fr-FR" sz="2000" dirty="0">
                <a:solidFill>
                  <a:srgbClr val="333333"/>
                </a:solidFill>
              </a:rPr>
              <a:t> et obtient un emploi de monteur aux Studios de la Warner Bros ; il va rencontrer des producteurs qui lui feront confiance et lui donneront sa chance.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2C57DA7-F395-E76B-15B4-6444656F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839" y="280220"/>
            <a:ext cx="10515600" cy="677094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/>
              <a:t>Biographie</a:t>
            </a:r>
          </a:p>
        </p:txBody>
      </p:sp>
    </p:spTree>
    <p:extLst>
      <p:ext uri="{BB962C8B-B14F-4D97-AF65-F5344CB8AC3E}">
        <p14:creationId xmlns:p14="http://schemas.microsoft.com/office/powerpoint/2010/main" val="76818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7769A20-4B74-63E2-6583-DE3B9E3E254F}"/>
              </a:ext>
            </a:extLst>
          </p:cNvPr>
          <p:cNvSpPr txBox="1"/>
          <p:nvPr/>
        </p:nvSpPr>
        <p:spPr>
          <a:xfrm>
            <a:off x="2546555" y="5330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b="1" dirty="0">
                <a:latin typeface="+mj-lt"/>
                <a:ea typeface="+mj-ea"/>
                <a:cs typeface="+mj-cs"/>
              </a:rPr>
              <a:t>Le New </a:t>
            </a:r>
            <a:r>
              <a:rPr lang="fr-FR" sz="4000" b="1" dirty="0">
                <a:latin typeface="+mj-lt"/>
                <a:ea typeface="+mj-ea"/>
                <a:cs typeface="+mj-cs"/>
              </a:rPr>
              <a:t>Hollywood</a:t>
            </a:r>
            <a:r>
              <a:rPr lang="fr-FR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EA328D2-5D21-37A0-0988-39D860D40F90}"/>
              </a:ext>
            </a:extLst>
          </p:cNvPr>
          <p:cNvSpPr txBox="1">
            <a:spLocks/>
          </p:cNvSpPr>
          <p:nvPr/>
        </p:nvSpPr>
        <p:spPr>
          <a:xfrm>
            <a:off x="838200" y="15208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rgbClr val="333333"/>
                </a:solidFill>
              </a:rPr>
              <a:t>Influencé par </a:t>
            </a:r>
            <a:r>
              <a:rPr lang="fr-FR" sz="2000" b="1" dirty="0">
                <a:solidFill>
                  <a:srgbClr val="333333"/>
                </a:solidFill>
              </a:rPr>
              <a:t>Elia Kazan </a:t>
            </a:r>
            <a:r>
              <a:rPr lang="fr-FR" sz="2000" dirty="0">
                <a:solidFill>
                  <a:srgbClr val="333333"/>
                </a:solidFill>
              </a:rPr>
              <a:t>et encouragé par </a:t>
            </a:r>
            <a:r>
              <a:rPr lang="fr-FR" sz="2000" b="1" dirty="0">
                <a:solidFill>
                  <a:srgbClr val="333333"/>
                </a:solidFill>
              </a:rPr>
              <a:t>John </a:t>
            </a:r>
            <a:r>
              <a:rPr lang="fr-FR" sz="2000" b="1" dirty="0" err="1">
                <a:solidFill>
                  <a:srgbClr val="333333"/>
                </a:solidFill>
              </a:rPr>
              <a:t>Cassevetes</a:t>
            </a:r>
            <a:r>
              <a:rPr lang="fr-FR" sz="2000" dirty="0">
                <a:solidFill>
                  <a:srgbClr val="333333"/>
                </a:solidFill>
              </a:rPr>
              <a:t>, Martin Scorsese va poursuivre un style de réalisation plus personnel.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33333"/>
                </a:solidFill>
              </a:rPr>
              <a:t>Il fera partie des figures de proue du </a:t>
            </a:r>
            <a:r>
              <a:rPr lang="fr-FR" sz="2000" b="1" dirty="0">
                <a:solidFill>
                  <a:srgbClr val="333333"/>
                </a:solidFill>
              </a:rPr>
              <a:t>« New Hollywood », mouvement cinématographique américain </a:t>
            </a:r>
            <a:r>
              <a:rPr lang="fr-FR" sz="2000" dirty="0">
                <a:solidFill>
                  <a:srgbClr val="333333"/>
                </a:solidFill>
              </a:rPr>
              <a:t>qui commence à la fin des années 1960 et se termine au début des années 1980.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33333"/>
                </a:solidFill>
              </a:rPr>
              <a:t>Influencé par le néoréalisme italien, la modernité européenne et la Nouvelle Vague française, ce cinéma se caractérise par :</a:t>
            </a:r>
          </a:p>
          <a:p>
            <a:r>
              <a:rPr lang="fr-FR" sz="2000" dirty="0">
                <a:solidFill>
                  <a:srgbClr val="333333"/>
                </a:solidFill>
              </a:rPr>
              <a:t>La représentation radicale de </a:t>
            </a:r>
            <a:r>
              <a:rPr lang="fr-FR" sz="2000" b="1" dirty="0">
                <a:solidFill>
                  <a:srgbClr val="333333"/>
                </a:solidFill>
              </a:rPr>
              <a:t>thèmes jusqu'alors tabous </a:t>
            </a:r>
            <a:r>
              <a:rPr lang="fr-FR" sz="2000" dirty="0">
                <a:solidFill>
                  <a:srgbClr val="333333"/>
                </a:solidFill>
              </a:rPr>
              <a:t>comme la corruption des pouvoirs politiques, la sexualité, la violence ; Influences de la guerre du Vietnam et du mouvement Hippy.</a:t>
            </a:r>
            <a:br>
              <a:rPr lang="fr-FR" sz="2000" dirty="0">
                <a:solidFill>
                  <a:srgbClr val="333333"/>
                </a:solidFill>
              </a:rPr>
            </a:br>
            <a:r>
              <a:rPr lang="fr-FR" sz="2000" dirty="0" err="1">
                <a:solidFill>
                  <a:srgbClr val="333333"/>
                </a:solidFill>
              </a:rPr>
              <a:t>Easy</a:t>
            </a:r>
            <a:r>
              <a:rPr lang="fr-FR" sz="2000" dirty="0">
                <a:solidFill>
                  <a:srgbClr val="333333"/>
                </a:solidFill>
              </a:rPr>
              <a:t> Rider (1969) et Bonny &amp; Clyde (1967) ouvrent la voie</a:t>
            </a:r>
          </a:p>
          <a:p>
            <a:r>
              <a:rPr lang="fr-FR" sz="2000" b="1" dirty="0">
                <a:solidFill>
                  <a:srgbClr val="333333"/>
                </a:solidFill>
              </a:rPr>
              <a:t>L’affranchissement des conventions</a:t>
            </a:r>
            <a:r>
              <a:rPr lang="fr-FR" sz="2000" dirty="0">
                <a:solidFill>
                  <a:srgbClr val="333333"/>
                </a:solidFill>
              </a:rPr>
              <a:t> des genres classiques américains (western ou film noir)</a:t>
            </a:r>
          </a:p>
        </p:txBody>
      </p:sp>
    </p:spTree>
    <p:extLst>
      <p:ext uri="{BB962C8B-B14F-4D97-AF65-F5344CB8AC3E}">
        <p14:creationId xmlns:p14="http://schemas.microsoft.com/office/powerpoint/2010/main" val="316199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es premiers films des géants du cinéma : par où tout a commencé pour Spielberg, Lucas, Coppola, Scorsese et De Palma">
            <a:extLst>
              <a:ext uri="{FF2B5EF4-FFF2-40B4-BE49-F238E27FC236}">
                <a16:creationId xmlns:a16="http://schemas.microsoft.com/office/drawing/2014/main" id="{3D406380-756F-3312-D36E-9624F6F81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317358"/>
            <a:ext cx="6716272" cy="4483111"/>
          </a:xfrm>
          <a:prstGeom prst="rect">
            <a:avLst/>
          </a:prstGeom>
          <a:noFill/>
        </p:spPr>
      </p:pic>
      <p:pic>
        <p:nvPicPr>
          <p:cNvPr id="1026" name="Picture 2" descr="Photo de Brian De Palma - Redacted : Photo Brian De Palma ...">
            <a:extLst>
              <a:ext uri="{FF2B5EF4-FFF2-40B4-BE49-F238E27FC236}">
                <a16:creationId xmlns:a16="http://schemas.microsoft.com/office/drawing/2014/main" id="{856412A2-EDBF-8F96-03B4-E3AAE608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2" r="10528" b="1"/>
          <a:stretch/>
        </p:blipFill>
        <p:spPr bwMode="auto">
          <a:xfrm>
            <a:off x="7534655" y="1317359"/>
            <a:ext cx="4172712" cy="445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5866427-B392-837C-6C4F-91D688F6D597}"/>
              </a:ext>
            </a:extLst>
          </p:cNvPr>
          <p:cNvSpPr txBox="1"/>
          <p:nvPr/>
        </p:nvSpPr>
        <p:spPr>
          <a:xfrm>
            <a:off x="597151" y="5967494"/>
            <a:ext cx="6491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Coppola, Scorsese, Spielberg, Georges Lucas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35F9D3-4C7F-B1BE-5A4E-D4479711D659}"/>
              </a:ext>
            </a:extLst>
          </p:cNvPr>
          <p:cNvSpPr txBox="1"/>
          <p:nvPr/>
        </p:nvSpPr>
        <p:spPr>
          <a:xfrm>
            <a:off x="7534655" y="5967494"/>
            <a:ext cx="417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Brian da Palma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EF6CB3-E9F8-3A82-A803-FC867EFF887A}"/>
              </a:ext>
            </a:extLst>
          </p:cNvPr>
          <p:cNvSpPr txBox="1"/>
          <p:nvPr/>
        </p:nvSpPr>
        <p:spPr>
          <a:xfrm>
            <a:off x="2546555" y="4847"/>
            <a:ext cx="6096000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4000" b="1" dirty="0">
                <a:latin typeface="+mj-lt"/>
                <a:ea typeface="+mj-ea"/>
                <a:cs typeface="+mj-cs"/>
              </a:rPr>
              <a:t>Le New Hollywood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800" b="1" dirty="0">
                <a:latin typeface="+mj-lt"/>
                <a:ea typeface="+mj-ea"/>
                <a:cs typeface="+mj-cs"/>
              </a:rPr>
              <a:t>Ses principaux représentants </a:t>
            </a:r>
          </a:p>
        </p:txBody>
      </p:sp>
    </p:spTree>
    <p:extLst>
      <p:ext uri="{BB962C8B-B14F-4D97-AF65-F5344CB8AC3E}">
        <p14:creationId xmlns:p14="http://schemas.microsoft.com/office/powerpoint/2010/main" val="125156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80C096-C601-8443-A31B-167518C60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5400" b="1" dirty="0"/>
              <a:t>Un réalisateur éclectique et prolifique</a:t>
            </a:r>
            <a:endParaRPr lang="en-US" sz="54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062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26153B8-5010-6B07-2077-357B9D8A2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687" y="2610545"/>
            <a:ext cx="2706960" cy="360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MEAN STREETS - Ciné-Images">
            <a:extLst>
              <a:ext uri="{FF2B5EF4-FFF2-40B4-BE49-F238E27FC236}">
                <a16:creationId xmlns:a16="http://schemas.microsoft.com/office/drawing/2014/main" id="{3D966BDD-C2CE-B178-69E6-1B2045812F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r="1" b="1"/>
          <a:stretch/>
        </p:blipFill>
        <p:spPr bwMode="auto">
          <a:xfrm>
            <a:off x="3227496" y="2610546"/>
            <a:ext cx="2734952" cy="3609280"/>
          </a:xfrm>
          <a:prstGeom prst="rect">
            <a:avLst/>
          </a:prstGeom>
          <a:noFill/>
        </p:spPr>
      </p:pic>
      <p:pic>
        <p:nvPicPr>
          <p:cNvPr id="8" name="Image 7" descr="LES AFFRANCHIS – Affiche de cinéma originale – Approximativement 40X60 –  L'Antre du Cinéma">
            <a:extLst>
              <a:ext uri="{FF2B5EF4-FFF2-40B4-BE49-F238E27FC236}">
                <a16:creationId xmlns:a16="http://schemas.microsoft.com/office/drawing/2014/main" id="{A2F3C755-94FE-FAD6-D275-1230D3AA08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820"/>
          <a:stretch/>
        </p:blipFill>
        <p:spPr bwMode="auto">
          <a:xfrm>
            <a:off x="6229558" y="2610546"/>
            <a:ext cx="2734938" cy="3609279"/>
          </a:xfrm>
          <a:prstGeom prst="rect">
            <a:avLst/>
          </a:prstGeom>
          <a:noFill/>
        </p:spPr>
      </p:pic>
      <p:pic>
        <p:nvPicPr>
          <p:cNvPr id="6" name="Image 5" descr="Affiche du film le loup de Wall Street - acheter Affiche du film le loup de  Wall Street (5997) - affiches-et-posters.com">
            <a:extLst>
              <a:ext uri="{FF2B5EF4-FFF2-40B4-BE49-F238E27FC236}">
                <a16:creationId xmlns:a16="http://schemas.microsoft.com/office/drawing/2014/main" id="{18A26126-E68F-00BC-F759-4ED51EE9DC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925"/>
          <a:stretch/>
        </p:blipFill>
        <p:spPr bwMode="auto">
          <a:xfrm>
            <a:off x="9210351" y="2610546"/>
            <a:ext cx="2734960" cy="3609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ilence (2016) - Martin Scorsese. (USA) | Martin scorsese ...">
            <a:extLst>
              <a:ext uri="{FF2B5EF4-FFF2-40B4-BE49-F238E27FC236}">
                <a16:creationId xmlns:a16="http://schemas.microsoft.com/office/drawing/2014/main" id="{EA1CE45F-552C-8EDF-34CF-FF844236A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9" b="1"/>
          <a:stretch/>
        </p:blipFill>
        <p:spPr bwMode="auto">
          <a:xfrm>
            <a:off x="4094960" y="10"/>
            <a:ext cx="4029005" cy="57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fiche du film Taxi Driver - acheter Affiche du film Taxi ...">
            <a:extLst>
              <a:ext uri="{FF2B5EF4-FFF2-40B4-BE49-F238E27FC236}">
                <a16:creationId xmlns:a16="http://schemas.microsoft.com/office/drawing/2014/main" id="{1A13D933-A34F-BFC7-DD90-07DE6E115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9" r="2" b="2"/>
          <a:stretch/>
        </p:blipFill>
        <p:spPr bwMode="auto">
          <a:xfrm>
            <a:off x="8179347" y="1183339"/>
            <a:ext cx="4012654" cy="57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A193B8B-0CF2-DF4E-ABEE-6FEF68A79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9099" y="1046893"/>
            <a:ext cx="41021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7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5279D-E65F-5749-13DC-F055DEBA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461"/>
            <a:ext cx="10515600" cy="696759"/>
          </a:xfrm>
        </p:spPr>
        <p:txBody>
          <a:bodyPr/>
          <a:lstStyle/>
          <a:p>
            <a:pPr algn="ctr"/>
            <a:r>
              <a:rPr lang="fr-FR" sz="4000" b="1" dirty="0"/>
              <a:t>Un réalisateur éclectique et prolifique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A29A78-A3E0-BFDA-4970-4823B4C60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315089"/>
            <a:ext cx="10844981" cy="5382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rgbClr val="333333"/>
                </a:solidFill>
              </a:rPr>
              <a:t>Une trentaine de Longs Métrages </a:t>
            </a:r>
            <a:r>
              <a:rPr lang="fr-FR" sz="1800" dirty="0">
                <a:solidFill>
                  <a:srgbClr val="333333"/>
                </a:solidFill>
              </a:rPr>
              <a:t>jusqu’à « Killers of the </a:t>
            </a:r>
            <a:r>
              <a:rPr lang="fr-FR" sz="1800" dirty="0" err="1">
                <a:solidFill>
                  <a:srgbClr val="333333"/>
                </a:solidFill>
              </a:rPr>
              <a:t>flower</a:t>
            </a:r>
            <a:r>
              <a:rPr lang="fr-FR" sz="1800" dirty="0">
                <a:solidFill>
                  <a:srgbClr val="333333"/>
                </a:solidFill>
              </a:rPr>
              <a:t> Moon » ; tous les </a:t>
            </a:r>
            <a:r>
              <a:rPr lang="fr-FR" sz="1800" b="1" dirty="0">
                <a:solidFill>
                  <a:srgbClr val="333333"/>
                </a:solidFill>
              </a:rPr>
              <a:t>genres</a:t>
            </a:r>
            <a:r>
              <a:rPr lang="fr-FR" sz="1800" dirty="0">
                <a:solidFill>
                  <a:srgbClr val="333333"/>
                </a:solidFill>
              </a:rPr>
              <a:t> :</a:t>
            </a:r>
          </a:p>
          <a:p>
            <a:pPr marL="0" indent="0">
              <a:lnSpc>
                <a:spcPct val="39000"/>
              </a:lnSpc>
              <a:buNone/>
            </a:pPr>
            <a:endParaRPr lang="fr-FR" sz="18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333333"/>
                </a:solidFill>
              </a:rPr>
              <a:t>Thrillers psychologiques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333333"/>
                </a:solidFill>
              </a:rPr>
              <a:t>• 2010, </a:t>
            </a:r>
            <a:r>
              <a:rPr lang="fr-FR" sz="1800" dirty="0" err="1">
                <a:solidFill>
                  <a:srgbClr val="333333"/>
                </a:solidFill>
              </a:rPr>
              <a:t>Shutter</a:t>
            </a:r>
            <a:r>
              <a:rPr lang="fr-FR" sz="1800" dirty="0">
                <a:solidFill>
                  <a:srgbClr val="333333"/>
                </a:solidFill>
              </a:rPr>
              <a:t> Island 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333333"/>
                </a:solidFill>
              </a:rPr>
              <a:t>Biopics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333333"/>
                </a:solidFill>
              </a:rPr>
              <a:t>• 1980, </a:t>
            </a:r>
            <a:r>
              <a:rPr lang="fr-FR" sz="1800" dirty="0" err="1">
                <a:solidFill>
                  <a:srgbClr val="333333"/>
                </a:solidFill>
              </a:rPr>
              <a:t>Raging</a:t>
            </a:r>
            <a:r>
              <a:rPr lang="fr-FR" sz="1800" dirty="0">
                <a:solidFill>
                  <a:srgbClr val="333333"/>
                </a:solidFill>
              </a:rPr>
              <a:t> Bull (histoire du boxeur </a:t>
            </a:r>
            <a:r>
              <a:rPr lang="fr-FR" sz="1800" dirty="0" err="1">
                <a:solidFill>
                  <a:srgbClr val="333333"/>
                </a:solidFill>
              </a:rPr>
              <a:t>Jake</a:t>
            </a:r>
            <a:r>
              <a:rPr lang="fr-FR" sz="1800" dirty="0">
                <a:solidFill>
                  <a:srgbClr val="333333"/>
                </a:solidFill>
              </a:rPr>
              <a:t> </a:t>
            </a:r>
            <a:r>
              <a:rPr lang="fr-FR" sz="1800" dirty="0" err="1">
                <a:solidFill>
                  <a:srgbClr val="333333"/>
                </a:solidFill>
              </a:rPr>
              <a:t>LaMotta</a:t>
            </a:r>
            <a:r>
              <a:rPr lang="fr-FR" sz="18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333333"/>
                </a:solidFill>
              </a:rPr>
              <a:t>• 1995, Casino </a:t>
            </a:r>
            <a:r>
              <a:rPr lang="fr-FR" sz="1800" dirty="0"/>
              <a:t>, </a:t>
            </a:r>
            <a:r>
              <a:rPr lang="fr-FR" sz="1800" dirty="0">
                <a:solidFill>
                  <a:srgbClr val="333333"/>
                </a:solidFill>
              </a:rPr>
              <a:t>chute du patron d’un grand hôtel-casino de </a:t>
            </a:r>
            <a:r>
              <a:rPr lang="fr-FR" sz="1800" dirty="0">
                <a:solidFill>
                  <a:srgbClr val="333333"/>
                </a:solidFill>
                <a:hlinkClick r:id="rId2" tooltip="Las Veg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 Vegas</a:t>
            </a:r>
            <a:r>
              <a:rPr lang="fr-FR" sz="1800" dirty="0">
                <a:solidFill>
                  <a:srgbClr val="333333"/>
                </a:solidFill>
              </a:rPr>
              <a:t>, inspiré de </a:t>
            </a:r>
            <a:r>
              <a:rPr lang="fr-FR" sz="1800" dirty="0">
                <a:solidFill>
                  <a:srgbClr val="333333"/>
                </a:solidFill>
                <a:hlinkClick r:id="rId3" tooltip="Frank Rosenth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Frank Rosenthal</a:t>
            </a:r>
            <a:r>
              <a:rPr lang="fr-FR" sz="1800" dirty="0">
                <a:solidFill>
                  <a:srgbClr val="333333"/>
                </a:solidFill>
              </a:rPr>
              <a:t>, dans les </a:t>
            </a:r>
            <a:r>
              <a:rPr lang="fr-FR" sz="1800" dirty="0">
                <a:solidFill>
                  <a:srgbClr val="33333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années 1970</a:t>
            </a:r>
            <a:r>
              <a:rPr lang="fr-FR" sz="18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333333"/>
                </a:solidFill>
              </a:rPr>
              <a:t>• 2004, </a:t>
            </a:r>
            <a:r>
              <a:rPr lang="fr-FR" sz="1800" dirty="0" err="1">
                <a:solidFill>
                  <a:srgbClr val="333333"/>
                </a:solidFill>
              </a:rPr>
              <a:t>Aviator</a:t>
            </a:r>
            <a:r>
              <a:rPr lang="fr-FR" sz="1800" dirty="0">
                <a:solidFill>
                  <a:srgbClr val="333333"/>
                </a:solidFill>
              </a:rPr>
              <a:t> (vie de Howard Hughes)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333333"/>
                </a:solidFill>
              </a:rPr>
              <a:t>• 2013, Le loup de Wall Street (histoire vraie de l’</a:t>
            </a:r>
            <a:r>
              <a:rPr lang="fr-FR" sz="1800" dirty="0"/>
              <a:t>ascension et chute d'un courtier en bourse, </a:t>
            </a:r>
            <a:r>
              <a:rPr lang="fr-FR" sz="1800" dirty="0">
                <a:hlinkClick r:id="rId5" tooltip="Jordan Belfort"/>
              </a:rPr>
              <a:t>Jordan Belfort</a:t>
            </a:r>
            <a:endParaRPr lang="fr-FR" sz="18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333333"/>
                </a:solidFill>
              </a:rPr>
              <a:t>Drame en costumes</a:t>
            </a:r>
            <a:r>
              <a:rPr lang="fr-FR" sz="1800" b="1" i="1" dirty="0">
                <a:solidFill>
                  <a:srgbClr val="333333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1800" dirty="0"/>
              <a:t>•  1993, Le Temps de l'innocence 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333333"/>
                </a:solidFill>
              </a:rPr>
              <a:t>Film pour enfant </a:t>
            </a:r>
            <a:r>
              <a:rPr lang="fr-FR" sz="1800" dirty="0">
                <a:solidFill>
                  <a:srgbClr val="333333"/>
                </a:solidFill>
              </a:rPr>
              <a:t>: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333333"/>
                </a:solidFill>
              </a:rPr>
              <a:t>•  2011, Hugo Cabret (vie de Georges </a:t>
            </a:r>
            <a:r>
              <a:rPr lang="fr-FR" sz="1800" dirty="0" err="1">
                <a:solidFill>
                  <a:srgbClr val="333333"/>
                </a:solidFill>
              </a:rPr>
              <a:t>Meliès</a:t>
            </a:r>
            <a:r>
              <a:rPr lang="fr-FR" sz="1800" dirty="0">
                <a:solidFill>
                  <a:srgbClr val="333333"/>
                </a:solidFill>
              </a:rPr>
              <a:t>, film pour enfants tourné à Paris)</a:t>
            </a:r>
          </a:p>
          <a:p>
            <a:pPr marL="0" indent="0">
              <a:buNone/>
            </a:pPr>
            <a:endParaRPr lang="fr-FR" sz="2000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333333"/>
              </a:solidFill>
            </a:endParaRPr>
          </a:p>
          <a:p>
            <a:endParaRPr lang="fr-FR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719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979</Words>
  <Application>Microsoft Macintosh PowerPoint</Application>
  <PresentationFormat>Grand écran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Thème Office</vt:lpstr>
      <vt:lpstr>Martin SCORSESE Réalisateur, Scénariste, Producteur et même Acteur</vt:lpstr>
      <vt:lpstr>Interview de Scorsese  </vt:lpstr>
      <vt:lpstr>Biographie</vt:lpstr>
      <vt:lpstr>Biographie</vt:lpstr>
      <vt:lpstr>Présentation PowerPoint</vt:lpstr>
      <vt:lpstr>Présentation PowerPoint</vt:lpstr>
      <vt:lpstr>Un réalisateur éclectique et prolifique</vt:lpstr>
      <vt:lpstr>Présentation PowerPoint</vt:lpstr>
      <vt:lpstr>Un réalisateur éclectique et prolifique</vt:lpstr>
      <vt:lpstr>Récompenses</vt:lpstr>
      <vt:lpstr>Ses Acteurs Fétiches</vt:lpstr>
      <vt:lpstr>Personnage omniprésent  New-York </vt:lpstr>
      <vt:lpstr>Le Style Scorsese</vt:lpstr>
      <vt:lpstr>Le Style Scorsese</vt:lpstr>
      <vt:lpstr>La Musique chez Scorsese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KILLERS OF THE FLOWER MOON</dc:title>
  <dc:creator>Microsoft Office User</dc:creator>
  <cp:lastModifiedBy>Microsoft Office User</cp:lastModifiedBy>
  <cp:revision>124</cp:revision>
  <dcterms:created xsi:type="dcterms:W3CDTF">2023-11-03T07:40:22Z</dcterms:created>
  <dcterms:modified xsi:type="dcterms:W3CDTF">2023-11-18T17:11:39Z</dcterms:modified>
</cp:coreProperties>
</file>