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6" r:id="rId2"/>
    <p:sldId id="262" r:id="rId3"/>
    <p:sldId id="257" r:id="rId4"/>
    <p:sldId id="258" r:id="rId5"/>
    <p:sldId id="266" r:id="rId6"/>
    <p:sldId id="269" r:id="rId7"/>
    <p:sldId id="261" r:id="rId8"/>
    <p:sldId id="260" r:id="rId9"/>
    <p:sldId id="259" r:id="rId10"/>
    <p:sldId id="264" r:id="rId11"/>
    <p:sldId id="263" r:id="rId12"/>
    <p:sldId id="268" r:id="rId13"/>
    <p:sldId id="267" r:id="rId14"/>
  </p:sldIdLst>
  <p:sldSz cx="12192000" cy="6858000"/>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11"/>
    <p:restoredTop sz="94674"/>
  </p:normalViewPr>
  <p:slideViewPr>
    <p:cSldViewPr snapToGrid="0" snapToObjects="1">
      <p:cViewPr varScale="1">
        <p:scale>
          <a:sx n="124" d="100"/>
          <a:sy n="124" d="100"/>
        </p:scale>
        <p:origin x="640" y="16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F4A5959C-D79D-B940-9546-4899029A3937}"/>
              </a:ext>
            </a:extLst>
          </p:cNvPr>
          <p:cNvSpPr>
            <a:spLocks noGrp="1"/>
          </p:cNvSpPr>
          <p:nvPr>
            <p:ph type="ctrTitle"/>
          </p:nvPr>
        </p:nvSpPr>
        <p:spPr>
          <a:xfrm>
            <a:off x="1524000" y="1122363"/>
            <a:ext cx="9144000" cy="2387600"/>
          </a:xfrm>
        </p:spPr>
        <p:txBody>
          <a:bodyPr anchor="b"/>
          <a:lstStyle>
            <a:lvl1pPr algn="ctr">
              <a:defRPr sz="6000"/>
            </a:lvl1pPr>
          </a:lstStyle>
          <a:p>
            <a:r>
              <a:rPr lang="fr-FR"/>
              <a:t>Modifiez le style du titre</a:t>
            </a:r>
          </a:p>
        </p:txBody>
      </p:sp>
      <p:sp>
        <p:nvSpPr>
          <p:cNvPr id="3" name="Sous-titre 2">
            <a:extLst>
              <a:ext uri="{FF2B5EF4-FFF2-40B4-BE49-F238E27FC236}">
                <a16:creationId xmlns:a16="http://schemas.microsoft.com/office/drawing/2014/main" id="{768FE51F-7EC0-5943-AE3F-8ACA381EFC57}"/>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a:t>Modifiez le style des sous-titres du masque</a:t>
            </a:r>
          </a:p>
        </p:txBody>
      </p:sp>
      <p:sp>
        <p:nvSpPr>
          <p:cNvPr id="4" name="Espace réservé de la date 3">
            <a:extLst>
              <a:ext uri="{FF2B5EF4-FFF2-40B4-BE49-F238E27FC236}">
                <a16:creationId xmlns:a16="http://schemas.microsoft.com/office/drawing/2014/main" id="{94F4982D-765F-FD4F-BD9C-0246265551A6}"/>
              </a:ext>
            </a:extLst>
          </p:cNvPr>
          <p:cNvSpPr>
            <a:spLocks noGrp="1"/>
          </p:cNvSpPr>
          <p:nvPr>
            <p:ph type="dt" sz="half" idx="10"/>
          </p:nvPr>
        </p:nvSpPr>
        <p:spPr/>
        <p:txBody>
          <a:bodyPr/>
          <a:lstStyle/>
          <a:p>
            <a:fld id="{CFAC8108-CBA6-D843-896E-1CC7F4B569D4}" type="datetimeFigureOut">
              <a:rPr lang="fr-FR" smtClean="0"/>
              <a:t>24/03/2024</a:t>
            </a:fld>
            <a:endParaRPr lang="fr-FR"/>
          </a:p>
        </p:txBody>
      </p:sp>
      <p:sp>
        <p:nvSpPr>
          <p:cNvPr id="5" name="Espace réservé du pied de page 4">
            <a:extLst>
              <a:ext uri="{FF2B5EF4-FFF2-40B4-BE49-F238E27FC236}">
                <a16:creationId xmlns:a16="http://schemas.microsoft.com/office/drawing/2014/main" id="{D4045F57-FF34-FE4B-9131-E9C479189DE0}"/>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74786242-DB17-B94C-9A2B-7B238F28453D}"/>
              </a:ext>
            </a:extLst>
          </p:cNvPr>
          <p:cNvSpPr>
            <a:spLocks noGrp="1"/>
          </p:cNvSpPr>
          <p:nvPr>
            <p:ph type="sldNum" sz="quarter" idx="12"/>
          </p:nvPr>
        </p:nvSpPr>
        <p:spPr/>
        <p:txBody>
          <a:bodyPr/>
          <a:lstStyle/>
          <a:p>
            <a:fld id="{B1D4CAA5-ACEF-5A4B-8EE1-A7B1964D6C92}" type="slidenum">
              <a:rPr lang="fr-FR" smtClean="0"/>
              <a:t>‹N°›</a:t>
            </a:fld>
            <a:endParaRPr lang="fr-FR"/>
          </a:p>
        </p:txBody>
      </p:sp>
    </p:spTree>
    <p:extLst>
      <p:ext uri="{BB962C8B-B14F-4D97-AF65-F5344CB8AC3E}">
        <p14:creationId xmlns:p14="http://schemas.microsoft.com/office/powerpoint/2010/main" val="243281224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AADF0872-B283-444D-9FC7-FF77787811B3}"/>
              </a:ext>
            </a:extLst>
          </p:cNvPr>
          <p:cNvSpPr>
            <a:spLocks noGrp="1"/>
          </p:cNvSpPr>
          <p:nvPr>
            <p:ph type="title"/>
          </p:nvPr>
        </p:nvSpPr>
        <p:spPr/>
        <p:txBody>
          <a:bodyPr/>
          <a:lstStyle/>
          <a:p>
            <a:r>
              <a:rPr lang="fr-FR"/>
              <a:t>Modifiez le style du titre</a:t>
            </a:r>
          </a:p>
        </p:txBody>
      </p:sp>
      <p:sp>
        <p:nvSpPr>
          <p:cNvPr id="3" name="Espace réservé du texte vertical 2">
            <a:extLst>
              <a:ext uri="{FF2B5EF4-FFF2-40B4-BE49-F238E27FC236}">
                <a16:creationId xmlns:a16="http://schemas.microsoft.com/office/drawing/2014/main" id="{A9659B68-76AE-5D46-9E83-4FBE9EFBD458}"/>
              </a:ext>
            </a:extLst>
          </p:cNvPr>
          <p:cNvSpPr>
            <a:spLocks noGrp="1"/>
          </p:cNvSpPr>
          <p:nvPr>
            <p:ph type="body" orient="vert" idx="1"/>
          </p:nvPr>
        </p:nvSpPr>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28E6EB36-2C45-1849-BE1E-A95DF0520143}"/>
              </a:ext>
            </a:extLst>
          </p:cNvPr>
          <p:cNvSpPr>
            <a:spLocks noGrp="1"/>
          </p:cNvSpPr>
          <p:nvPr>
            <p:ph type="dt" sz="half" idx="10"/>
          </p:nvPr>
        </p:nvSpPr>
        <p:spPr/>
        <p:txBody>
          <a:bodyPr/>
          <a:lstStyle/>
          <a:p>
            <a:fld id="{CFAC8108-CBA6-D843-896E-1CC7F4B569D4}" type="datetimeFigureOut">
              <a:rPr lang="fr-FR" smtClean="0"/>
              <a:t>24/03/2024</a:t>
            </a:fld>
            <a:endParaRPr lang="fr-FR"/>
          </a:p>
        </p:txBody>
      </p:sp>
      <p:sp>
        <p:nvSpPr>
          <p:cNvPr id="5" name="Espace réservé du pied de page 4">
            <a:extLst>
              <a:ext uri="{FF2B5EF4-FFF2-40B4-BE49-F238E27FC236}">
                <a16:creationId xmlns:a16="http://schemas.microsoft.com/office/drawing/2014/main" id="{F627FD62-0287-9B48-B729-F9C4C055CA69}"/>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B26631FA-0AB4-E34D-90D1-ED0FFB2FC3BC}"/>
              </a:ext>
            </a:extLst>
          </p:cNvPr>
          <p:cNvSpPr>
            <a:spLocks noGrp="1"/>
          </p:cNvSpPr>
          <p:nvPr>
            <p:ph type="sldNum" sz="quarter" idx="12"/>
          </p:nvPr>
        </p:nvSpPr>
        <p:spPr/>
        <p:txBody>
          <a:bodyPr/>
          <a:lstStyle/>
          <a:p>
            <a:fld id="{B1D4CAA5-ACEF-5A4B-8EE1-A7B1964D6C92}" type="slidenum">
              <a:rPr lang="fr-FR" smtClean="0"/>
              <a:t>‹N°›</a:t>
            </a:fld>
            <a:endParaRPr lang="fr-FR"/>
          </a:p>
        </p:txBody>
      </p:sp>
    </p:spTree>
    <p:extLst>
      <p:ext uri="{BB962C8B-B14F-4D97-AF65-F5344CB8AC3E}">
        <p14:creationId xmlns:p14="http://schemas.microsoft.com/office/powerpoint/2010/main" val="157263435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a:extLst>
              <a:ext uri="{FF2B5EF4-FFF2-40B4-BE49-F238E27FC236}">
                <a16:creationId xmlns:a16="http://schemas.microsoft.com/office/drawing/2014/main" id="{87E12961-7A12-7743-880C-67240ED97AB1}"/>
              </a:ext>
            </a:extLst>
          </p:cNvPr>
          <p:cNvSpPr>
            <a:spLocks noGrp="1"/>
          </p:cNvSpPr>
          <p:nvPr>
            <p:ph type="title" orient="vert"/>
          </p:nvPr>
        </p:nvSpPr>
        <p:spPr>
          <a:xfrm>
            <a:off x="8724900" y="365125"/>
            <a:ext cx="2628900" cy="5811838"/>
          </a:xfrm>
        </p:spPr>
        <p:txBody>
          <a:bodyPr vert="eaVert"/>
          <a:lstStyle/>
          <a:p>
            <a:r>
              <a:rPr lang="fr-FR"/>
              <a:t>Modifiez le style du titre</a:t>
            </a:r>
          </a:p>
        </p:txBody>
      </p:sp>
      <p:sp>
        <p:nvSpPr>
          <p:cNvPr id="3" name="Espace réservé du texte vertical 2">
            <a:extLst>
              <a:ext uri="{FF2B5EF4-FFF2-40B4-BE49-F238E27FC236}">
                <a16:creationId xmlns:a16="http://schemas.microsoft.com/office/drawing/2014/main" id="{5FAD3B58-1226-114C-BE96-795A616B3BD4}"/>
              </a:ext>
            </a:extLst>
          </p:cNvPr>
          <p:cNvSpPr>
            <a:spLocks noGrp="1"/>
          </p:cNvSpPr>
          <p:nvPr>
            <p:ph type="body" orient="vert" idx="1"/>
          </p:nvPr>
        </p:nvSpPr>
        <p:spPr>
          <a:xfrm>
            <a:off x="838200" y="365125"/>
            <a:ext cx="7734300" cy="5811838"/>
          </a:xfrm>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64762B5F-86B8-4940-83CA-A7334F3CE36E}"/>
              </a:ext>
            </a:extLst>
          </p:cNvPr>
          <p:cNvSpPr>
            <a:spLocks noGrp="1"/>
          </p:cNvSpPr>
          <p:nvPr>
            <p:ph type="dt" sz="half" idx="10"/>
          </p:nvPr>
        </p:nvSpPr>
        <p:spPr/>
        <p:txBody>
          <a:bodyPr/>
          <a:lstStyle/>
          <a:p>
            <a:fld id="{CFAC8108-CBA6-D843-896E-1CC7F4B569D4}" type="datetimeFigureOut">
              <a:rPr lang="fr-FR" smtClean="0"/>
              <a:t>24/03/2024</a:t>
            </a:fld>
            <a:endParaRPr lang="fr-FR"/>
          </a:p>
        </p:txBody>
      </p:sp>
      <p:sp>
        <p:nvSpPr>
          <p:cNvPr id="5" name="Espace réservé du pied de page 4">
            <a:extLst>
              <a:ext uri="{FF2B5EF4-FFF2-40B4-BE49-F238E27FC236}">
                <a16:creationId xmlns:a16="http://schemas.microsoft.com/office/drawing/2014/main" id="{B006947A-9198-C34D-97DB-38F9F301739D}"/>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609F64E6-E808-6246-BA25-1E21E8AEE543}"/>
              </a:ext>
            </a:extLst>
          </p:cNvPr>
          <p:cNvSpPr>
            <a:spLocks noGrp="1"/>
          </p:cNvSpPr>
          <p:nvPr>
            <p:ph type="sldNum" sz="quarter" idx="12"/>
          </p:nvPr>
        </p:nvSpPr>
        <p:spPr/>
        <p:txBody>
          <a:bodyPr/>
          <a:lstStyle/>
          <a:p>
            <a:fld id="{B1D4CAA5-ACEF-5A4B-8EE1-A7B1964D6C92}" type="slidenum">
              <a:rPr lang="fr-FR" smtClean="0"/>
              <a:t>‹N°›</a:t>
            </a:fld>
            <a:endParaRPr lang="fr-FR"/>
          </a:p>
        </p:txBody>
      </p:sp>
    </p:spTree>
    <p:extLst>
      <p:ext uri="{BB962C8B-B14F-4D97-AF65-F5344CB8AC3E}">
        <p14:creationId xmlns:p14="http://schemas.microsoft.com/office/powerpoint/2010/main" val="23025393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110F8D1B-8FB3-234A-B8A7-CE6BBB42C7C5}"/>
              </a:ext>
            </a:extLst>
          </p:cNvPr>
          <p:cNvSpPr>
            <a:spLocks noGrp="1"/>
          </p:cNvSpPr>
          <p:nvPr>
            <p:ph type="title"/>
          </p:nvPr>
        </p:nvSpPr>
        <p:spPr/>
        <p:txBody>
          <a:bodyPr/>
          <a:lstStyle/>
          <a:p>
            <a:r>
              <a:rPr lang="fr-FR"/>
              <a:t>Modifiez le style du titre</a:t>
            </a:r>
          </a:p>
        </p:txBody>
      </p:sp>
      <p:sp>
        <p:nvSpPr>
          <p:cNvPr id="3" name="Espace réservé du contenu 2">
            <a:extLst>
              <a:ext uri="{FF2B5EF4-FFF2-40B4-BE49-F238E27FC236}">
                <a16:creationId xmlns:a16="http://schemas.microsoft.com/office/drawing/2014/main" id="{6124E543-B49A-544F-8DB4-94638FB47067}"/>
              </a:ext>
            </a:extLst>
          </p:cNvPr>
          <p:cNvSpPr>
            <a:spLocks noGrp="1"/>
          </p:cNvSpPr>
          <p:nvPr>
            <p:ph idx="1"/>
          </p:nvPr>
        </p:nvSpPr>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A8BE3710-F094-F340-9064-39AC43311AA8}"/>
              </a:ext>
            </a:extLst>
          </p:cNvPr>
          <p:cNvSpPr>
            <a:spLocks noGrp="1"/>
          </p:cNvSpPr>
          <p:nvPr>
            <p:ph type="dt" sz="half" idx="10"/>
          </p:nvPr>
        </p:nvSpPr>
        <p:spPr/>
        <p:txBody>
          <a:bodyPr/>
          <a:lstStyle/>
          <a:p>
            <a:fld id="{CFAC8108-CBA6-D843-896E-1CC7F4B569D4}" type="datetimeFigureOut">
              <a:rPr lang="fr-FR" smtClean="0"/>
              <a:t>24/03/2024</a:t>
            </a:fld>
            <a:endParaRPr lang="fr-FR"/>
          </a:p>
        </p:txBody>
      </p:sp>
      <p:sp>
        <p:nvSpPr>
          <p:cNvPr id="5" name="Espace réservé du pied de page 4">
            <a:extLst>
              <a:ext uri="{FF2B5EF4-FFF2-40B4-BE49-F238E27FC236}">
                <a16:creationId xmlns:a16="http://schemas.microsoft.com/office/drawing/2014/main" id="{B5028055-8DD5-0E4A-A743-625A59EAA520}"/>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85282143-B2AD-8048-A77F-3E87C4D1EC2A}"/>
              </a:ext>
            </a:extLst>
          </p:cNvPr>
          <p:cNvSpPr>
            <a:spLocks noGrp="1"/>
          </p:cNvSpPr>
          <p:nvPr>
            <p:ph type="sldNum" sz="quarter" idx="12"/>
          </p:nvPr>
        </p:nvSpPr>
        <p:spPr/>
        <p:txBody>
          <a:bodyPr/>
          <a:lstStyle/>
          <a:p>
            <a:fld id="{B1D4CAA5-ACEF-5A4B-8EE1-A7B1964D6C92}" type="slidenum">
              <a:rPr lang="fr-FR" smtClean="0"/>
              <a:t>‹N°›</a:t>
            </a:fld>
            <a:endParaRPr lang="fr-FR"/>
          </a:p>
        </p:txBody>
      </p:sp>
    </p:spTree>
    <p:extLst>
      <p:ext uri="{BB962C8B-B14F-4D97-AF65-F5344CB8AC3E}">
        <p14:creationId xmlns:p14="http://schemas.microsoft.com/office/powerpoint/2010/main" val="424713570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E233E946-C7B9-FF4C-AA11-220F6B1DBBB5}"/>
              </a:ext>
            </a:extLst>
          </p:cNvPr>
          <p:cNvSpPr>
            <a:spLocks noGrp="1"/>
          </p:cNvSpPr>
          <p:nvPr>
            <p:ph type="title"/>
          </p:nvPr>
        </p:nvSpPr>
        <p:spPr>
          <a:xfrm>
            <a:off x="831850" y="1709738"/>
            <a:ext cx="10515600" cy="2852737"/>
          </a:xfrm>
        </p:spPr>
        <p:txBody>
          <a:bodyPr anchor="b"/>
          <a:lstStyle>
            <a:lvl1pPr>
              <a:defRPr sz="6000"/>
            </a:lvl1pPr>
          </a:lstStyle>
          <a:p>
            <a:r>
              <a:rPr lang="fr-FR"/>
              <a:t>Modifiez le style du titre</a:t>
            </a:r>
          </a:p>
        </p:txBody>
      </p:sp>
      <p:sp>
        <p:nvSpPr>
          <p:cNvPr id="3" name="Espace réservé du texte 2">
            <a:extLst>
              <a:ext uri="{FF2B5EF4-FFF2-40B4-BE49-F238E27FC236}">
                <a16:creationId xmlns:a16="http://schemas.microsoft.com/office/drawing/2014/main" id="{3A432325-F4A8-7B40-A1E4-44D58F14EAA9}"/>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r-FR"/>
              <a:t>Cliquez pour modifier les styles du texte du masque</a:t>
            </a:r>
          </a:p>
        </p:txBody>
      </p:sp>
      <p:sp>
        <p:nvSpPr>
          <p:cNvPr id="4" name="Espace réservé de la date 3">
            <a:extLst>
              <a:ext uri="{FF2B5EF4-FFF2-40B4-BE49-F238E27FC236}">
                <a16:creationId xmlns:a16="http://schemas.microsoft.com/office/drawing/2014/main" id="{539F88B2-64E5-5F40-8476-12ECAC0C87D9}"/>
              </a:ext>
            </a:extLst>
          </p:cNvPr>
          <p:cNvSpPr>
            <a:spLocks noGrp="1"/>
          </p:cNvSpPr>
          <p:nvPr>
            <p:ph type="dt" sz="half" idx="10"/>
          </p:nvPr>
        </p:nvSpPr>
        <p:spPr/>
        <p:txBody>
          <a:bodyPr/>
          <a:lstStyle/>
          <a:p>
            <a:fld id="{CFAC8108-CBA6-D843-896E-1CC7F4B569D4}" type="datetimeFigureOut">
              <a:rPr lang="fr-FR" smtClean="0"/>
              <a:t>24/03/2024</a:t>
            </a:fld>
            <a:endParaRPr lang="fr-FR"/>
          </a:p>
        </p:txBody>
      </p:sp>
      <p:sp>
        <p:nvSpPr>
          <p:cNvPr id="5" name="Espace réservé du pied de page 4">
            <a:extLst>
              <a:ext uri="{FF2B5EF4-FFF2-40B4-BE49-F238E27FC236}">
                <a16:creationId xmlns:a16="http://schemas.microsoft.com/office/drawing/2014/main" id="{61E6EF28-4124-CC4A-8701-216E7BCF3AA0}"/>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278B5A97-B6C7-A24E-BD21-D711E016E94E}"/>
              </a:ext>
            </a:extLst>
          </p:cNvPr>
          <p:cNvSpPr>
            <a:spLocks noGrp="1"/>
          </p:cNvSpPr>
          <p:nvPr>
            <p:ph type="sldNum" sz="quarter" idx="12"/>
          </p:nvPr>
        </p:nvSpPr>
        <p:spPr/>
        <p:txBody>
          <a:bodyPr/>
          <a:lstStyle/>
          <a:p>
            <a:fld id="{B1D4CAA5-ACEF-5A4B-8EE1-A7B1964D6C92}" type="slidenum">
              <a:rPr lang="fr-FR" smtClean="0"/>
              <a:t>‹N°›</a:t>
            </a:fld>
            <a:endParaRPr lang="fr-FR"/>
          </a:p>
        </p:txBody>
      </p:sp>
    </p:spTree>
    <p:extLst>
      <p:ext uri="{BB962C8B-B14F-4D97-AF65-F5344CB8AC3E}">
        <p14:creationId xmlns:p14="http://schemas.microsoft.com/office/powerpoint/2010/main" val="386692078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0E141E61-A9D6-8A41-97DF-83CE527CB80E}"/>
              </a:ext>
            </a:extLst>
          </p:cNvPr>
          <p:cNvSpPr>
            <a:spLocks noGrp="1"/>
          </p:cNvSpPr>
          <p:nvPr>
            <p:ph type="title"/>
          </p:nvPr>
        </p:nvSpPr>
        <p:spPr/>
        <p:txBody>
          <a:bodyPr/>
          <a:lstStyle/>
          <a:p>
            <a:r>
              <a:rPr lang="fr-FR"/>
              <a:t>Modifiez le style du titre</a:t>
            </a:r>
          </a:p>
        </p:txBody>
      </p:sp>
      <p:sp>
        <p:nvSpPr>
          <p:cNvPr id="3" name="Espace réservé du contenu 2">
            <a:extLst>
              <a:ext uri="{FF2B5EF4-FFF2-40B4-BE49-F238E27FC236}">
                <a16:creationId xmlns:a16="http://schemas.microsoft.com/office/drawing/2014/main" id="{C67A2A1C-B83D-EA4D-BB4E-BC5A0D2962BF}"/>
              </a:ext>
            </a:extLst>
          </p:cNvPr>
          <p:cNvSpPr>
            <a:spLocks noGrp="1"/>
          </p:cNvSpPr>
          <p:nvPr>
            <p:ph sz="half" idx="1"/>
          </p:nvPr>
        </p:nvSpPr>
        <p:spPr>
          <a:xfrm>
            <a:off x="838200" y="1825625"/>
            <a:ext cx="5181600" cy="435133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contenu 3">
            <a:extLst>
              <a:ext uri="{FF2B5EF4-FFF2-40B4-BE49-F238E27FC236}">
                <a16:creationId xmlns:a16="http://schemas.microsoft.com/office/drawing/2014/main" id="{0B66C638-7480-D540-9ADF-0D39CE76DC5E}"/>
              </a:ext>
            </a:extLst>
          </p:cNvPr>
          <p:cNvSpPr>
            <a:spLocks noGrp="1"/>
          </p:cNvSpPr>
          <p:nvPr>
            <p:ph sz="half" idx="2"/>
          </p:nvPr>
        </p:nvSpPr>
        <p:spPr>
          <a:xfrm>
            <a:off x="6172200" y="1825625"/>
            <a:ext cx="5181600" cy="435133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e la date 4">
            <a:extLst>
              <a:ext uri="{FF2B5EF4-FFF2-40B4-BE49-F238E27FC236}">
                <a16:creationId xmlns:a16="http://schemas.microsoft.com/office/drawing/2014/main" id="{2B69FC43-C247-B044-B1B1-2F6621C69413}"/>
              </a:ext>
            </a:extLst>
          </p:cNvPr>
          <p:cNvSpPr>
            <a:spLocks noGrp="1"/>
          </p:cNvSpPr>
          <p:nvPr>
            <p:ph type="dt" sz="half" idx="10"/>
          </p:nvPr>
        </p:nvSpPr>
        <p:spPr/>
        <p:txBody>
          <a:bodyPr/>
          <a:lstStyle/>
          <a:p>
            <a:fld id="{CFAC8108-CBA6-D843-896E-1CC7F4B569D4}" type="datetimeFigureOut">
              <a:rPr lang="fr-FR" smtClean="0"/>
              <a:t>24/03/2024</a:t>
            </a:fld>
            <a:endParaRPr lang="fr-FR"/>
          </a:p>
        </p:txBody>
      </p:sp>
      <p:sp>
        <p:nvSpPr>
          <p:cNvPr id="6" name="Espace réservé du pied de page 5">
            <a:extLst>
              <a:ext uri="{FF2B5EF4-FFF2-40B4-BE49-F238E27FC236}">
                <a16:creationId xmlns:a16="http://schemas.microsoft.com/office/drawing/2014/main" id="{58C9E74D-8496-CA44-A3FE-269CDDBFD187}"/>
              </a:ext>
            </a:extLst>
          </p:cNvPr>
          <p:cNvSpPr>
            <a:spLocks noGrp="1"/>
          </p:cNvSpPr>
          <p:nvPr>
            <p:ph type="ftr" sz="quarter" idx="11"/>
          </p:nvPr>
        </p:nvSpPr>
        <p:spPr/>
        <p:txBody>
          <a:bodyPr/>
          <a:lstStyle/>
          <a:p>
            <a:endParaRPr lang="fr-FR"/>
          </a:p>
        </p:txBody>
      </p:sp>
      <p:sp>
        <p:nvSpPr>
          <p:cNvPr id="7" name="Espace réservé du numéro de diapositive 6">
            <a:extLst>
              <a:ext uri="{FF2B5EF4-FFF2-40B4-BE49-F238E27FC236}">
                <a16:creationId xmlns:a16="http://schemas.microsoft.com/office/drawing/2014/main" id="{2A0C4939-978D-5540-9326-5832B18EB075}"/>
              </a:ext>
            </a:extLst>
          </p:cNvPr>
          <p:cNvSpPr>
            <a:spLocks noGrp="1"/>
          </p:cNvSpPr>
          <p:nvPr>
            <p:ph type="sldNum" sz="quarter" idx="12"/>
          </p:nvPr>
        </p:nvSpPr>
        <p:spPr/>
        <p:txBody>
          <a:bodyPr/>
          <a:lstStyle/>
          <a:p>
            <a:fld id="{B1D4CAA5-ACEF-5A4B-8EE1-A7B1964D6C92}" type="slidenum">
              <a:rPr lang="fr-FR" smtClean="0"/>
              <a:t>‹N°›</a:t>
            </a:fld>
            <a:endParaRPr lang="fr-FR"/>
          </a:p>
        </p:txBody>
      </p:sp>
    </p:spTree>
    <p:extLst>
      <p:ext uri="{BB962C8B-B14F-4D97-AF65-F5344CB8AC3E}">
        <p14:creationId xmlns:p14="http://schemas.microsoft.com/office/powerpoint/2010/main" val="310657434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FBB0C2A2-973F-164C-B4E1-53A20E21D904}"/>
              </a:ext>
            </a:extLst>
          </p:cNvPr>
          <p:cNvSpPr>
            <a:spLocks noGrp="1"/>
          </p:cNvSpPr>
          <p:nvPr>
            <p:ph type="title"/>
          </p:nvPr>
        </p:nvSpPr>
        <p:spPr>
          <a:xfrm>
            <a:off x="839788" y="365125"/>
            <a:ext cx="10515600" cy="1325563"/>
          </a:xfrm>
        </p:spPr>
        <p:txBody>
          <a:bodyPr/>
          <a:lstStyle/>
          <a:p>
            <a:r>
              <a:rPr lang="fr-FR"/>
              <a:t>Modifiez le style du titre</a:t>
            </a:r>
          </a:p>
        </p:txBody>
      </p:sp>
      <p:sp>
        <p:nvSpPr>
          <p:cNvPr id="3" name="Espace réservé du texte 2">
            <a:extLst>
              <a:ext uri="{FF2B5EF4-FFF2-40B4-BE49-F238E27FC236}">
                <a16:creationId xmlns:a16="http://schemas.microsoft.com/office/drawing/2014/main" id="{CD25C195-9B6D-3F42-B89C-0DC63D81C353}"/>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4" name="Espace réservé du contenu 3">
            <a:extLst>
              <a:ext uri="{FF2B5EF4-FFF2-40B4-BE49-F238E27FC236}">
                <a16:creationId xmlns:a16="http://schemas.microsoft.com/office/drawing/2014/main" id="{8194897B-F7A7-C745-A42A-B6F916F9C775}"/>
              </a:ext>
            </a:extLst>
          </p:cNvPr>
          <p:cNvSpPr>
            <a:spLocks noGrp="1"/>
          </p:cNvSpPr>
          <p:nvPr>
            <p:ph sz="half" idx="2"/>
          </p:nvPr>
        </p:nvSpPr>
        <p:spPr>
          <a:xfrm>
            <a:off x="839788" y="2505075"/>
            <a:ext cx="5157787" cy="368458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u texte 4">
            <a:extLst>
              <a:ext uri="{FF2B5EF4-FFF2-40B4-BE49-F238E27FC236}">
                <a16:creationId xmlns:a16="http://schemas.microsoft.com/office/drawing/2014/main" id="{7FB7A7D3-2F46-0440-A2F0-A260F5389F2D}"/>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6" name="Espace réservé du contenu 5">
            <a:extLst>
              <a:ext uri="{FF2B5EF4-FFF2-40B4-BE49-F238E27FC236}">
                <a16:creationId xmlns:a16="http://schemas.microsoft.com/office/drawing/2014/main" id="{F387DC6D-E3DE-574B-9479-AD2753802203}"/>
              </a:ext>
            </a:extLst>
          </p:cNvPr>
          <p:cNvSpPr>
            <a:spLocks noGrp="1"/>
          </p:cNvSpPr>
          <p:nvPr>
            <p:ph sz="quarter" idx="4"/>
          </p:nvPr>
        </p:nvSpPr>
        <p:spPr>
          <a:xfrm>
            <a:off x="6172200" y="2505075"/>
            <a:ext cx="5183188" cy="368458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7" name="Espace réservé de la date 6">
            <a:extLst>
              <a:ext uri="{FF2B5EF4-FFF2-40B4-BE49-F238E27FC236}">
                <a16:creationId xmlns:a16="http://schemas.microsoft.com/office/drawing/2014/main" id="{D7907A59-02F9-AA49-BA4C-B77E70B8DAE0}"/>
              </a:ext>
            </a:extLst>
          </p:cNvPr>
          <p:cNvSpPr>
            <a:spLocks noGrp="1"/>
          </p:cNvSpPr>
          <p:nvPr>
            <p:ph type="dt" sz="half" idx="10"/>
          </p:nvPr>
        </p:nvSpPr>
        <p:spPr/>
        <p:txBody>
          <a:bodyPr/>
          <a:lstStyle/>
          <a:p>
            <a:fld id="{CFAC8108-CBA6-D843-896E-1CC7F4B569D4}" type="datetimeFigureOut">
              <a:rPr lang="fr-FR" smtClean="0"/>
              <a:t>24/03/2024</a:t>
            </a:fld>
            <a:endParaRPr lang="fr-FR"/>
          </a:p>
        </p:txBody>
      </p:sp>
      <p:sp>
        <p:nvSpPr>
          <p:cNvPr id="8" name="Espace réservé du pied de page 7">
            <a:extLst>
              <a:ext uri="{FF2B5EF4-FFF2-40B4-BE49-F238E27FC236}">
                <a16:creationId xmlns:a16="http://schemas.microsoft.com/office/drawing/2014/main" id="{435C8995-4704-BE49-9E45-995531F7E7C4}"/>
              </a:ext>
            </a:extLst>
          </p:cNvPr>
          <p:cNvSpPr>
            <a:spLocks noGrp="1"/>
          </p:cNvSpPr>
          <p:nvPr>
            <p:ph type="ftr" sz="quarter" idx="11"/>
          </p:nvPr>
        </p:nvSpPr>
        <p:spPr/>
        <p:txBody>
          <a:bodyPr/>
          <a:lstStyle/>
          <a:p>
            <a:endParaRPr lang="fr-FR"/>
          </a:p>
        </p:txBody>
      </p:sp>
      <p:sp>
        <p:nvSpPr>
          <p:cNvPr id="9" name="Espace réservé du numéro de diapositive 8">
            <a:extLst>
              <a:ext uri="{FF2B5EF4-FFF2-40B4-BE49-F238E27FC236}">
                <a16:creationId xmlns:a16="http://schemas.microsoft.com/office/drawing/2014/main" id="{56B41CC6-012A-4840-BFD7-BDC978BE3C35}"/>
              </a:ext>
            </a:extLst>
          </p:cNvPr>
          <p:cNvSpPr>
            <a:spLocks noGrp="1"/>
          </p:cNvSpPr>
          <p:nvPr>
            <p:ph type="sldNum" sz="quarter" idx="12"/>
          </p:nvPr>
        </p:nvSpPr>
        <p:spPr/>
        <p:txBody>
          <a:bodyPr/>
          <a:lstStyle/>
          <a:p>
            <a:fld id="{B1D4CAA5-ACEF-5A4B-8EE1-A7B1964D6C92}" type="slidenum">
              <a:rPr lang="fr-FR" smtClean="0"/>
              <a:t>‹N°›</a:t>
            </a:fld>
            <a:endParaRPr lang="fr-FR"/>
          </a:p>
        </p:txBody>
      </p:sp>
    </p:spTree>
    <p:extLst>
      <p:ext uri="{BB962C8B-B14F-4D97-AF65-F5344CB8AC3E}">
        <p14:creationId xmlns:p14="http://schemas.microsoft.com/office/powerpoint/2010/main" val="197284549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1282475B-E9FF-8E4D-93F4-BC0517BABE34}"/>
              </a:ext>
            </a:extLst>
          </p:cNvPr>
          <p:cNvSpPr>
            <a:spLocks noGrp="1"/>
          </p:cNvSpPr>
          <p:nvPr>
            <p:ph type="title"/>
          </p:nvPr>
        </p:nvSpPr>
        <p:spPr/>
        <p:txBody>
          <a:bodyPr/>
          <a:lstStyle/>
          <a:p>
            <a:r>
              <a:rPr lang="fr-FR"/>
              <a:t>Modifiez le style du titre</a:t>
            </a:r>
          </a:p>
        </p:txBody>
      </p:sp>
      <p:sp>
        <p:nvSpPr>
          <p:cNvPr id="3" name="Espace réservé de la date 2">
            <a:extLst>
              <a:ext uri="{FF2B5EF4-FFF2-40B4-BE49-F238E27FC236}">
                <a16:creationId xmlns:a16="http://schemas.microsoft.com/office/drawing/2014/main" id="{854A0B60-BBDF-C24D-A481-409B5136ABEE}"/>
              </a:ext>
            </a:extLst>
          </p:cNvPr>
          <p:cNvSpPr>
            <a:spLocks noGrp="1"/>
          </p:cNvSpPr>
          <p:nvPr>
            <p:ph type="dt" sz="half" idx="10"/>
          </p:nvPr>
        </p:nvSpPr>
        <p:spPr/>
        <p:txBody>
          <a:bodyPr/>
          <a:lstStyle/>
          <a:p>
            <a:fld id="{CFAC8108-CBA6-D843-896E-1CC7F4B569D4}" type="datetimeFigureOut">
              <a:rPr lang="fr-FR" smtClean="0"/>
              <a:t>24/03/2024</a:t>
            </a:fld>
            <a:endParaRPr lang="fr-FR"/>
          </a:p>
        </p:txBody>
      </p:sp>
      <p:sp>
        <p:nvSpPr>
          <p:cNvPr id="4" name="Espace réservé du pied de page 3">
            <a:extLst>
              <a:ext uri="{FF2B5EF4-FFF2-40B4-BE49-F238E27FC236}">
                <a16:creationId xmlns:a16="http://schemas.microsoft.com/office/drawing/2014/main" id="{E75BBB1D-5FD9-C542-BF90-A439BF16884D}"/>
              </a:ext>
            </a:extLst>
          </p:cNvPr>
          <p:cNvSpPr>
            <a:spLocks noGrp="1"/>
          </p:cNvSpPr>
          <p:nvPr>
            <p:ph type="ftr" sz="quarter" idx="11"/>
          </p:nvPr>
        </p:nvSpPr>
        <p:spPr/>
        <p:txBody>
          <a:bodyPr/>
          <a:lstStyle/>
          <a:p>
            <a:endParaRPr lang="fr-FR"/>
          </a:p>
        </p:txBody>
      </p:sp>
      <p:sp>
        <p:nvSpPr>
          <p:cNvPr id="5" name="Espace réservé du numéro de diapositive 4">
            <a:extLst>
              <a:ext uri="{FF2B5EF4-FFF2-40B4-BE49-F238E27FC236}">
                <a16:creationId xmlns:a16="http://schemas.microsoft.com/office/drawing/2014/main" id="{243E4BE5-70F1-5348-8423-E9B6B4446D01}"/>
              </a:ext>
            </a:extLst>
          </p:cNvPr>
          <p:cNvSpPr>
            <a:spLocks noGrp="1"/>
          </p:cNvSpPr>
          <p:nvPr>
            <p:ph type="sldNum" sz="quarter" idx="12"/>
          </p:nvPr>
        </p:nvSpPr>
        <p:spPr/>
        <p:txBody>
          <a:bodyPr/>
          <a:lstStyle/>
          <a:p>
            <a:fld id="{B1D4CAA5-ACEF-5A4B-8EE1-A7B1964D6C92}" type="slidenum">
              <a:rPr lang="fr-FR" smtClean="0"/>
              <a:t>‹N°›</a:t>
            </a:fld>
            <a:endParaRPr lang="fr-FR"/>
          </a:p>
        </p:txBody>
      </p:sp>
    </p:spTree>
    <p:extLst>
      <p:ext uri="{BB962C8B-B14F-4D97-AF65-F5344CB8AC3E}">
        <p14:creationId xmlns:p14="http://schemas.microsoft.com/office/powerpoint/2010/main" val="380002640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a:extLst>
              <a:ext uri="{FF2B5EF4-FFF2-40B4-BE49-F238E27FC236}">
                <a16:creationId xmlns:a16="http://schemas.microsoft.com/office/drawing/2014/main" id="{7A6CFB8E-16F3-F649-807A-EE37AC1B63B9}"/>
              </a:ext>
            </a:extLst>
          </p:cNvPr>
          <p:cNvSpPr>
            <a:spLocks noGrp="1"/>
          </p:cNvSpPr>
          <p:nvPr>
            <p:ph type="dt" sz="half" idx="10"/>
          </p:nvPr>
        </p:nvSpPr>
        <p:spPr/>
        <p:txBody>
          <a:bodyPr/>
          <a:lstStyle/>
          <a:p>
            <a:fld id="{CFAC8108-CBA6-D843-896E-1CC7F4B569D4}" type="datetimeFigureOut">
              <a:rPr lang="fr-FR" smtClean="0"/>
              <a:t>24/03/2024</a:t>
            </a:fld>
            <a:endParaRPr lang="fr-FR"/>
          </a:p>
        </p:txBody>
      </p:sp>
      <p:sp>
        <p:nvSpPr>
          <p:cNvPr id="3" name="Espace réservé du pied de page 2">
            <a:extLst>
              <a:ext uri="{FF2B5EF4-FFF2-40B4-BE49-F238E27FC236}">
                <a16:creationId xmlns:a16="http://schemas.microsoft.com/office/drawing/2014/main" id="{E600B00A-F700-F545-A688-A42BC24CDEBD}"/>
              </a:ext>
            </a:extLst>
          </p:cNvPr>
          <p:cNvSpPr>
            <a:spLocks noGrp="1"/>
          </p:cNvSpPr>
          <p:nvPr>
            <p:ph type="ftr" sz="quarter" idx="11"/>
          </p:nvPr>
        </p:nvSpPr>
        <p:spPr/>
        <p:txBody>
          <a:bodyPr/>
          <a:lstStyle/>
          <a:p>
            <a:endParaRPr lang="fr-FR"/>
          </a:p>
        </p:txBody>
      </p:sp>
      <p:sp>
        <p:nvSpPr>
          <p:cNvPr id="4" name="Espace réservé du numéro de diapositive 3">
            <a:extLst>
              <a:ext uri="{FF2B5EF4-FFF2-40B4-BE49-F238E27FC236}">
                <a16:creationId xmlns:a16="http://schemas.microsoft.com/office/drawing/2014/main" id="{6ECEC24F-9AAA-9743-84BA-D972DDB6B909}"/>
              </a:ext>
            </a:extLst>
          </p:cNvPr>
          <p:cNvSpPr>
            <a:spLocks noGrp="1"/>
          </p:cNvSpPr>
          <p:nvPr>
            <p:ph type="sldNum" sz="quarter" idx="12"/>
          </p:nvPr>
        </p:nvSpPr>
        <p:spPr/>
        <p:txBody>
          <a:bodyPr/>
          <a:lstStyle/>
          <a:p>
            <a:fld id="{B1D4CAA5-ACEF-5A4B-8EE1-A7B1964D6C92}" type="slidenum">
              <a:rPr lang="fr-FR" smtClean="0"/>
              <a:t>‹N°›</a:t>
            </a:fld>
            <a:endParaRPr lang="fr-FR"/>
          </a:p>
        </p:txBody>
      </p:sp>
    </p:spTree>
    <p:extLst>
      <p:ext uri="{BB962C8B-B14F-4D97-AF65-F5344CB8AC3E}">
        <p14:creationId xmlns:p14="http://schemas.microsoft.com/office/powerpoint/2010/main" val="100628987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C3C22CE9-E352-C142-8DD4-BD05E3791327}"/>
              </a:ext>
            </a:extLst>
          </p:cNvPr>
          <p:cNvSpPr>
            <a:spLocks noGrp="1"/>
          </p:cNvSpPr>
          <p:nvPr>
            <p:ph type="title"/>
          </p:nvPr>
        </p:nvSpPr>
        <p:spPr>
          <a:xfrm>
            <a:off x="839788" y="457200"/>
            <a:ext cx="3932237" cy="1600200"/>
          </a:xfrm>
        </p:spPr>
        <p:txBody>
          <a:bodyPr anchor="b"/>
          <a:lstStyle>
            <a:lvl1pPr>
              <a:defRPr sz="3200"/>
            </a:lvl1pPr>
          </a:lstStyle>
          <a:p>
            <a:r>
              <a:rPr lang="fr-FR"/>
              <a:t>Modifiez le style du titre</a:t>
            </a:r>
          </a:p>
        </p:txBody>
      </p:sp>
      <p:sp>
        <p:nvSpPr>
          <p:cNvPr id="3" name="Espace réservé du contenu 2">
            <a:extLst>
              <a:ext uri="{FF2B5EF4-FFF2-40B4-BE49-F238E27FC236}">
                <a16:creationId xmlns:a16="http://schemas.microsoft.com/office/drawing/2014/main" id="{2A17F03E-E070-FC48-A8B3-5BF10D92C07B}"/>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texte 3">
            <a:extLst>
              <a:ext uri="{FF2B5EF4-FFF2-40B4-BE49-F238E27FC236}">
                <a16:creationId xmlns:a16="http://schemas.microsoft.com/office/drawing/2014/main" id="{E3493A34-B805-6E4E-B466-887859FA0A4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Cliquez pour modifier les styles du texte du masque</a:t>
            </a:r>
          </a:p>
        </p:txBody>
      </p:sp>
      <p:sp>
        <p:nvSpPr>
          <p:cNvPr id="5" name="Espace réservé de la date 4">
            <a:extLst>
              <a:ext uri="{FF2B5EF4-FFF2-40B4-BE49-F238E27FC236}">
                <a16:creationId xmlns:a16="http://schemas.microsoft.com/office/drawing/2014/main" id="{9CB3F089-525B-514B-AEF7-D3EBF40D26B2}"/>
              </a:ext>
            </a:extLst>
          </p:cNvPr>
          <p:cNvSpPr>
            <a:spLocks noGrp="1"/>
          </p:cNvSpPr>
          <p:nvPr>
            <p:ph type="dt" sz="half" idx="10"/>
          </p:nvPr>
        </p:nvSpPr>
        <p:spPr/>
        <p:txBody>
          <a:bodyPr/>
          <a:lstStyle/>
          <a:p>
            <a:fld id="{CFAC8108-CBA6-D843-896E-1CC7F4B569D4}" type="datetimeFigureOut">
              <a:rPr lang="fr-FR" smtClean="0"/>
              <a:t>24/03/2024</a:t>
            </a:fld>
            <a:endParaRPr lang="fr-FR"/>
          </a:p>
        </p:txBody>
      </p:sp>
      <p:sp>
        <p:nvSpPr>
          <p:cNvPr id="6" name="Espace réservé du pied de page 5">
            <a:extLst>
              <a:ext uri="{FF2B5EF4-FFF2-40B4-BE49-F238E27FC236}">
                <a16:creationId xmlns:a16="http://schemas.microsoft.com/office/drawing/2014/main" id="{43AB7D8D-082A-9F40-8A2E-B1EC7EC26C5C}"/>
              </a:ext>
            </a:extLst>
          </p:cNvPr>
          <p:cNvSpPr>
            <a:spLocks noGrp="1"/>
          </p:cNvSpPr>
          <p:nvPr>
            <p:ph type="ftr" sz="quarter" idx="11"/>
          </p:nvPr>
        </p:nvSpPr>
        <p:spPr/>
        <p:txBody>
          <a:bodyPr/>
          <a:lstStyle/>
          <a:p>
            <a:endParaRPr lang="fr-FR"/>
          </a:p>
        </p:txBody>
      </p:sp>
      <p:sp>
        <p:nvSpPr>
          <p:cNvPr id="7" name="Espace réservé du numéro de diapositive 6">
            <a:extLst>
              <a:ext uri="{FF2B5EF4-FFF2-40B4-BE49-F238E27FC236}">
                <a16:creationId xmlns:a16="http://schemas.microsoft.com/office/drawing/2014/main" id="{1FF49901-6A5F-724D-AFBD-1EF9CBFEF898}"/>
              </a:ext>
            </a:extLst>
          </p:cNvPr>
          <p:cNvSpPr>
            <a:spLocks noGrp="1"/>
          </p:cNvSpPr>
          <p:nvPr>
            <p:ph type="sldNum" sz="quarter" idx="12"/>
          </p:nvPr>
        </p:nvSpPr>
        <p:spPr/>
        <p:txBody>
          <a:bodyPr/>
          <a:lstStyle/>
          <a:p>
            <a:fld id="{B1D4CAA5-ACEF-5A4B-8EE1-A7B1964D6C92}" type="slidenum">
              <a:rPr lang="fr-FR" smtClean="0"/>
              <a:t>‹N°›</a:t>
            </a:fld>
            <a:endParaRPr lang="fr-FR"/>
          </a:p>
        </p:txBody>
      </p:sp>
    </p:spTree>
    <p:extLst>
      <p:ext uri="{BB962C8B-B14F-4D97-AF65-F5344CB8AC3E}">
        <p14:creationId xmlns:p14="http://schemas.microsoft.com/office/powerpoint/2010/main" val="283622081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8FBAFE44-43D6-DD4C-AD81-C75DDB9742D4}"/>
              </a:ext>
            </a:extLst>
          </p:cNvPr>
          <p:cNvSpPr>
            <a:spLocks noGrp="1"/>
          </p:cNvSpPr>
          <p:nvPr>
            <p:ph type="title"/>
          </p:nvPr>
        </p:nvSpPr>
        <p:spPr>
          <a:xfrm>
            <a:off x="839788" y="457200"/>
            <a:ext cx="3932237" cy="1600200"/>
          </a:xfrm>
        </p:spPr>
        <p:txBody>
          <a:bodyPr anchor="b"/>
          <a:lstStyle>
            <a:lvl1pPr>
              <a:defRPr sz="3200"/>
            </a:lvl1pPr>
          </a:lstStyle>
          <a:p>
            <a:r>
              <a:rPr lang="fr-FR"/>
              <a:t>Modifiez le style du titre</a:t>
            </a:r>
          </a:p>
        </p:txBody>
      </p:sp>
      <p:sp>
        <p:nvSpPr>
          <p:cNvPr id="3" name="Espace réservé pour une image  2">
            <a:extLst>
              <a:ext uri="{FF2B5EF4-FFF2-40B4-BE49-F238E27FC236}">
                <a16:creationId xmlns:a16="http://schemas.microsoft.com/office/drawing/2014/main" id="{5251FBEE-31D0-4F4D-8B84-C0E404D4D77B}"/>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Espace réservé du texte 3">
            <a:extLst>
              <a:ext uri="{FF2B5EF4-FFF2-40B4-BE49-F238E27FC236}">
                <a16:creationId xmlns:a16="http://schemas.microsoft.com/office/drawing/2014/main" id="{FD042643-DB5A-D642-BD15-1A89342D018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Cliquez pour modifier les styles du texte du masque</a:t>
            </a:r>
          </a:p>
        </p:txBody>
      </p:sp>
      <p:sp>
        <p:nvSpPr>
          <p:cNvPr id="5" name="Espace réservé de la date 4">
            <a:extLst>
              <a:ext uri="{FF2B5EF4-FFF2-40B4-BE49-F238E27FC236}">
                <a16:creationId xmlns:a16="http://schemas.microsoft.com/office/drawing/2014/main" id="{D567EF0F-F855-024E-A38C-0295999134BC}"/>
              </a:ext>
            </a:extLst>
          </p:cNvPr>
          <p:cNvSpPr>
            <a:spLocks noGrp="1"/>
          </p:cNvSpPr>
          <p:nvPr>
            <p:ph type="dt" sz="half" idx="10"/>
          </p:nvPr>
        </p:nvSpPr>
        <p:spPr/>
        <p:txBody>
          <a:bodyPr/>
          <a:lstStyle/>
          <a:p>
            <a:fld id="{CFAC8108-CBA6-D843-896E-1CC7F4B569D4}" type="datetimeFigureOut">
              <a:rPr lang="fr-FR" smtClean="0"/>
              <a:t>24/03/2024</a:t>
            </a:fld>
            <a:endParaRPr lang="fr-FR"/>
          </a:p>
        </p:txBody>
      </p:sp>
      <p:sp>
        <p:nvSpPr>
          <p:cNvPr id="6" name="Espace réservé du pied de page 5">
            <a:extLst>
              <a:ext uri="{FF2B5EF4-FFF2-40B4-BE49-F238E27FC236}">
                <a16:creationId xmlns:a16="http://schemas.microsoft.com/office/drawing/2014/main" id="{7F151C31-E357-C547-8361-0C30022D90D9}"/>
              </a:ext>
            </a:extLst>
          </p:cNvPr>
          <p:cNvSpPr>
            <a:spLocks noGrp="1"/>
          </p:cNvSpPr>
          <p:nvPr>
            <p:ph type="ftr" sz="quarter" idx="11"/>
          </p:nvPr>
        </p:nvSpPr>
        <p:spPr/>
        <p:txBody>
          <a:bodyPr/>
          <a:lstStyle/>
          <a:p>
            <a:endParaRPr lang="fr-FR"/>
          </a:p>
        </p:txBody>
      </p:sp>
      <p:sp>
        <p:nvSpPr>
          <p:cNvPr id="7" name="Espace réservé du numéro de diapositive 6">
            <a:extLst>
              <a:ext uri="{FF2B5EF4-FFF2-40B4-BE49-F238E27FC236}">
                <a16:creationId xmlns:a16="http://schemas.microsoft.com/office/drawing/2014/main" id="{CB337199-6FF7-7C47-9148-27567C64A8F4}"/>
              </a:ext>
            </a:extLst>
          </p:cNvPr>
          <p:cNvSpPr>
            <a:spLocks noGrp="1"/>
          </p:cNvSpPr>
          <p:nvPr>
            <p:ph type="sldNum" sz="quarter" idx="12"/>
          </p:nvPr>
        </p:nvSpPr>
        <p:spPr/>
        <p:txBody>
          <a:bodyPr/>
          <a:lstStyle/>
          <a:p>
            <a:fld id="{B1D4CAA5-ACEF-5A4B-8EE1-A7B1964D6C92}" type="slidenum">
              <a:rPr lang="fr-FR" smtClean="0"/>
              <a:t>‹N°›</a:t>
            </a:fld>
            <a:endParaRPr lang="fr-FR"/>
          </a:p>
        </p:txBody>
      </p:sp>
    </p:spTree>
    <p:extLst>
      <p:ext uri="{BB962C8B-B14F-4D97-AF65-F5344CB8AC3E}">
        <p14:creationId xmlns:p14="http://schemas.microsoft.com/office/powerpoint/2010/main" val="412914591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a:extLst>
              <a:ext uri="{FF2B5EF4-FFF2-40B4-BE49-F238E27FC236}">
                <a16:creationId xmlns:a16="http://schemas.microsoft.com/office/drawing/2014/main" id="{0D3AA98E-6355-F34D-90B5-12EF97E4ADA0}"/>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fr-FR"/>
              <a:t>Modifiez le style du titre</a:t>
            </a:r>
          </a:p>
        </p:txBody>
      </p:sp>
      <p:sp>
        <p:nvSpPr>
          <p:cNvPr id="3" name="Espace réservé du texte 2">
            <a:extLst>
              <a:ext uri="{FF2B5EF4-FFF2-40B4-BE49-F238E27FC236}">
                <a16:creationId xmlns:a16="http://schemas.microsoft.com/office/drawing/2014/main" id="{E8D0BE16-BBF5-2E48-9A43-7F2D7C16F4E4}"/>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E159850C-00F1-EF43-AD5A-ACEFAFD757C3}"/>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FAC8108-CBA6-D843-896E-1CC7F4B569D4}" type="datetimeFigureOut">
              <a:rPr lang="fr-FR" smtClean="0"/>
              <a:t>24/03/2024</a:t>
            </a:fld>
            <a:endParaRPr lang="fr-FR"/>
          </a:p>
        </p:txBody>
      </p:sp>
      <p:sp>
        <p:nvSpPr>
          <p:cNvPr id="5" name="Espace réservé du pied de page 4">
            <a:extLst>
              <a:ext uri="{FF2B5EF4-FFF2-40B4-BE49-F238E27FC236}">
                <a16:creationId xmlns:a16="http://schemas.microsoft.com/office/drawing/2014/main" id="{B2060E5E-0574-9541-8B87-703F466E0AE5}"/>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a:p>
        </p:txBody>
      </p:sp>
      <p:sp>
        <p:nvSpPr>
          <p:cNvPr id="6" name="Espace réservé du numéro de diapositive 5">
            <a:extLst>
              <a:ext uri="{FF2B5EF4-FFF2-40B4-BE49-F238E27FC236}">
                <a16:creationId xmlns:a16="http://schemas.microsoft.com/office/drawing/2014/main" id="{07EDE375-434E-3942-A234-B9C4A1590E16}"/>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1D4CAA5-ACEF-5A4B-8EE1-A7B1964D6C92}" type="slidenum">
              <a:rPr lang="fr-FR" smtClean="0"/>
              <a:t>‹N°›</a:t>
            </a:fld>
            <a:endParaRPr lang="fr-FR"/>
          </a:p>
        </p:txBody>
      </p:sp>
    </p:spTree>
    <p:extLst>
      <p:ext uri="{BB962C8B-B14F-4D97-AF65-F5344CB8AC3E}">
        <p14:creationId xmlns:p14="http://schemas.microsoft.com/office/powerpoint/2010/main" val="58612229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hyperlink" Target="https://www.dailymotion.com/video/x24seuf" TargetMode="Externa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image" Target="../media/image2.png"/><Relationship Id="rId1" Type="http://schemas.openxmlformats.org/officeDocument/2006/relationships/slideLayout" Target="../slideLayouts/slideLayout2.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hyperlink" Target="https://www.youtube.com/watch?v=CTvbqIBaQio" TargetMode="Externa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BE3DFF9C-45A4-764C-AA3F-A4C657268E93}"/>
              </a:ext>
            </a:extLst>
          </p:cNvPr>
          <p:cNvSpPr>
            <a:spLocks noGrp="1"/>
          </p:cNvSpPr>
          <p:nvPr>
            <p:ph type="ctrTitle"/>
          </p:nvPr>
        </p:nvSpPr>
        <p:spPr>
          <a:xfrm>
            <a:off x="3668486" y="1122363"/>
            <a:ext cx="6999514" cy="2387600"/>
          </a:xfrm>
        </p:spPr>
        <p:txBody>
          <a:bodyPr/>
          <a:lstStyle/>
          <a:p>
            <a:r>
              <a:rPr lang="fr-FR" dirty="0"/>
              <a:t>THE IMMIGRANT</a:t>
            </a:r>
          </a:p>
        </p:txBody>
      </p:sp>
      <p:sp>
        <p:nvSpPr>
          <p:cNvPr id="3" name="Sous-titre 2">
            <a:extLst>
              <a:ext uri="{FF2B5EF4-FFF2-40B4-BE49-F238E27FC236}">
                <a16:creationId xmlns:a16="http://schemas.microsoft.com/office/drawing/2014/main" id="{4C1F7002-30DC-624E-805F-E23A8B3C1A23}"/>
              </a:ext>
            </a:extLst>
          </p:cNvPr>
          <p:cNvSpPr>
            <a:spLocks noGrp="1"/>
          </p:cNvSpPr>
          <p:nvPr>
            <p:ph type="subTitle" idx="1"/>
          </p:nvPr>
        </p:nvSpPr>
        <p:spPr>
          <a:xfrm>
            <a:off x="3777343" y="3612924"/>
            <a:ext cx="6890657" cy="1655762"/>
          </a:xfrm>
        </p:spPr>
        <p:txBody>
          <a:bodyPr>
            <a:normAutofit/>
          </a:bodyPr>
          <a:lstStyle/>
          <a:p>
            <a:r>
              <a:rPr lang="fr-FR" sz="2800" dirty="0"/>
              <a:t>James Gray - 2013</a:t>
            </a:r>
          </a:p>
        </p:txBody>
      </p:sp>
      <p:pic>
        <p:nvPicPr>
          <p:cNvPr id="5" name="Image 4">
            <a:extLst>
              <a:ext uri="{FF2B5EF4-FFF2-40B4-BE49-F238E27FC236}">
                <a16:creationId xmlns:a16="http://schemas.microsoft.com/office/drawing/2014/main" id="{305D9033-6EDA-DD44-B4DC-AB601013066B}"/>
              </a:ext>
            </a:extLst>
          </p:cNvPr>
          <p:cNvPicPr>
            <a:picLocks noChangeAspect="1"/>
          </p:cNvPicPr>
          <p:nvPr/>
        </p:nvPicPr>
        <p:blipFill>
          <a:blip r:embed="rId2"/>
          <a:stretch>
            <a:fillRect/>
          </a:stretch>
        </p:blipFill>
        <p:spPr>
          <a:xfrm>
            <a:off x="1342489" y="1362604"/>
            <a:ext cx="2952108" cy="3943599"/>
          </a:xfrm>
          <a:prstGeom prst="rect">
            <a:avLst/>
          </a:prstGeom>
        </p:spPr>
      </p:pic>
    </p:spTree>
    <p:extLst>
      <p:ext uri="{BB962C8B-B14F-4D97-AF65-F5344CB8AC3E}">
        <p14:creationId xmlns:p14="http://schemas.microsoft.com/office/powerpoint/2010/main" val="216173885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7AB10BDF-D33D-1E4F-A997-23797753101B}"/>
              </a:ext>
            </a:extLst>
          </p:cNvPr>
          <p:cNvSpPr>
            <a:spLocks noGrp="1"/>
          </p:cNvSpPr>
          <p:nvPr>
            <p:ph type="title"/>
          </p:nvPr>
        </p:nvSpPr>
        <p:spPr>
          <a:xfrm>
            <a:off x="889686" y="556054"/>
            <a:ext cx="10464114" cy="1134634"/>
          </a:xfrm>
        </p:spPr>
        <p:txBody>
          <a:bodyPr>
            <a:normAutofit fontScale="90000"/>
          </a:bodyPr>
          <a:lstStyle/>
          <a:p>
            <a:r>
              <a:rPr lang="fr-FR" dirty="0"/>
              <a:t>La qualité de l’image / Darius </a:t>
            </a:r>
            <a:r>
              <a:rPr lang="fr-FR" dirty="0" err="1"/>
              <a:t>Khondji</a:t>
            </a:r>
            <a:r>
              <a:rPr lang="fr-FR" dirty="0"/>
              <a:t> récompensé </a:t>
            </a:r>
          </a:p>
        </p:txBody>
      </p:sp>
      <p:sp>
        <p:nvSpPr>
          <p:cNvPr id="3" name="Espace réservé du contenu 2">
            <a:extLst>
              <a:ext uri="{FF2B5EF4-FFF2-40B4-BE49-F238E27FC236}">
                <a16:creationId xmlns:a16="http://schemas.microsoft.com/office/drawing/2014/main" id="{7FBAEFD2-E657-D94F-ABE0-E022F5B428B8}"/>
              </a:ext>
            </a:extLst>
          </p:cNvPr>
          <p:cNvSpPr>
            <a:spLocks noGrp="1"/>
          </p:cNvSpPr>
          <p:nvPr>
            <p:ph idx="1"/>
          </p:nvPr>
        </p:nvSpPr>
        <p:spPr>
          <a:xfrm>
            <a:off x="446314" y="1989438"/>
            <a:ext cx="10907486" cy="3749098"/>
          </a:xfrm>
        </p:spPr>
        <p:txBody>
          <a:bodyPr>
            <a:normAutofit fontScale="77500" lnSpcReduction="20000"/>
          </a:bodyPr>
          <a:lstStyle/>
          <a:p>
            <a:pPr marL="457200" lvl="1" indent="0">
              <a:lnSpc>
                <a:spcPct val="150000"/>
              </a:lnSpc>
              <a:buNone/>
            </a:pPr>
            <a:r>
              <a:rPr lang="fr-FR" dirty="0"/>
              <a:t>• Ambiance clairs/obscurs mordorés ; sous-exposition</a:t>
            </a:r>
          </a:p>
          <a:p>
            <a:pPr marL="457200" lvl="1" indent="0">
              <a:lnSpc>
                <a:spcPct val="150000"/>
              </a:lnSpc>
              <a:buNone/>
            </a:pPr>
            <a:r>
              <a:rPr lang="fr-FR" dirty="0"/>
              <a:t>• Qualité des gros plans sur </a:t>
            </a:r>
            <a:r>
              <a:rPr lang="fr-FR" dirty="0" err="1"/>
              <a:t>Ewa</a:t>
            </a:r>
            <a:r>
              <a:rPr lang="fr-FR" dirty="0"/>
              <a:t>, Bruno, Orlando, la tante, l’oncle et la sœur</a:t>
            </a:r>
          </a:p>
          <a:p>
            <a:pPr marL="457200" lvl="1" indent="0">
              <a:lnSpc>
                <a:spcPct val="150000"/>
              </a:lnSpc>
              <a:buNone/>
            </a:pPr>
            <a:endParaRPr lang="fr-FR" dirty="0"/>
          </a:p>
          <a:p>
            <a:pPr marL="457200" lvl="1" indent="0">
              <a:lnSpc>
                <a:spcPct val="150000"/>
              </a:lnSpc>
              <a:buNone/>
            </a:pPr>
            <a:r>
              <a:rPr lang="fr-FR" dirty="0"/>
              <a:t>Darius </a:t>
            </a:r>
            <a:r>
              <a:rPr lang="fr-FR" dirty="0" err="1"/>
              <a:t>Khondji</a:t>
            </a:r>
            <a:r>
              <a:rPr lang="fr-FR" dirty="0"/>
              <a:t> a travaillé avec James Gray sur 2 autres films ensuite : </a:t>
            </a:r>
            <a:r>
              <a:rPr lang="fr-FR" i="1" dirty="0"/>
              <a:t>The </a:t>
            </a:r>
            <a:r>
              <a:rPr lang="fr-FR" i="1" dirty="0" err="1"/>
              <a:t>lost</a:t>
            </a:r>
            <a:r>
              <a:rPr lang="fr-FR" i="1" dirty="0"/>
              <a:t> city of Z </a:t>
            </a:r>
            <a:r>
              <a:rPr lang="fr-FR" dirty="0"/>
              <a:t>(2016), </a:t>
            </a:r>
            <a:r>
              <a:rPr lang="fr-FR" i="1" dirty="0"/>
              <a:t>Armageddon Time </a:t>
            </a:r>
            <a:r>
              <a:rPr lang="fr-FR" dirty="0"/>
              <a:t>(2022).</a:t>
            </a:r>
          </a:p>
          <a:p>
            <a:pPr marL="457200" lvl="1" indent="0">
              <a:lnSpc>
                <a:spcPct val="150000"/>
              </a:lnSpc>
              <a:buNone/>
            </a:pPr>
            <a:endParaRPr lang="fr-FR" dirty="0"/>
          </a:p>
          <a:p>
            <a:pPr marL="457200" lvl="1" indent="0">
              <a:lnSpc>
                <a:spcPct val="150000"/>
              </a:lnSpc>
              <a:buNone/>
            </a:pPr>
            <a:r>
              <a:rPr lang="fr-FR" dirty="0"/>
              <a:t>Il a souvent travaillé avec Woody Allen :</a:t>
            </a:r>
            <a:r>
              <a:rPr lang="fr-FR" i="1" dirty="0"/>
              <a:t> </a:t>
            </a:r>
            <a:r>
              <a:rPr lang="fr-FR" i="1" dirty="0" err="1"/>
              <a:t>Anything</a:t>
            </a:r>
            <a:r>
              <a:rPr lang="fr-FR" i="1" dirty="0"/>
              <a:t> </a:t>
            </a:r>
            <a:r>
              <a:rPr lang="fr-FR" i="1" dirty="0" err="1"/>
              <a:t>else</a:t>
            </a:r>
            <a:r>
              <a:rPr lang="fr-FR" i="1" dirty="0"/>
              <a:t>, Minuit à Paris, To Rome </a:t>
            </a:r>
            <a:r>
              <a:rPr lang="fr-FR" i="1" dirty="0" err="1"/>
              <a:t>with</a:t>
            </a:r>
            <a:r>
              <a:rPr lang="fr-FR" i="1" dirty="0"/>
              <a:t> Love, L’homme irrationnel ; </a:t>
            </a:r>
            <a:r>
              <a:rPr lang="fr-FR" dirty="0"/>
              <a:t>c’est aussi lui qui était directeur de la photographie</a:t>
            </a:r>
            <a:r>
              <a:rPr lang="fr-FR" i="1" dirty="0"/>
              <a:t> </a:t>
            </a:r>
            <a:r>
              <a:rPr lang="fr-FR" dirty="0"/>
              <a:t>dans</a:t>
            </a:r>
            <a:r>
              <a:rPr lang="fr-FR" i="1" dirty="0"/>
              <a:t> Amour </a:t>
            </a:r>
            <a:r>
              <a:rPr lang="fr-FR" dirty="0"/>
              <a:t>de</a:t>
            </a:r>
            <a:r>
              <a:rPr lang="fr-FR" i="1" dirty="0"/>
              <a:t> </a:t>
            </a:r>
            <a:r>
              <a:rPr lang="fr-FR" dirty="0"/>
              <a:t>Michael </a:t>
            </a:r>
            <a:r>
              <a:rPr lang="fr-FR" dirty="0" err="1"/>
              <a:t>Haneke</a:t>
            </a:r>
            <a:r>
              <a:rPr lang="fr-FR" dirty="0"/>
              <a:t> (2012)</a:t>
            </a:r>
            <a:endParaRPr lang="fr-FR" i="1" dirty="0"/>
          </a:p>
          <a:p>
            <a:pPr marL="457200" lvl="1" indent="0">
              <a:buNone/>
            </a:pPr>
            <a:endParaRPr lang="fr-FR" i="1" dirty="0"/>
          </a:p>
          <a:p>
            <a:pPr marL="457200" lvl="1" indent="0">
              <a:buNone/>
            </a:pPr>
            <a:endParaRPr lang="fr-FR" i="1" dirty="0"/>
          </a:p>
          <a:p>
            <a:pPr marL="457200" lvl="1" indent="0">
              <a:buNone/>
            </a:pPr>
            <a:endParaRPr lang="fr-FR" dirty="0"/>
          </a:p>
          <a:p>
            <a:pPr marL="457200" lvl="1" indent="0">
              <a:buNone/>
            </a:pPr>
            <a:endParaRPr lang="fr-FR" dirty="0"/>
          </a:p>
          <a:p>
            <a:pPr marL="457200" lvl="1" indent="0">
              <a:buNone/>
            </a:pPr>
            <a:endParaRPr lang="fr-FR" dirty="0"/>
          </a:p>
          <a:p>
            <a:pPr marL="457200" lvl="1" indent="0">
              <a:buNone/>
            </a:pPr>
            <a:endParaRPr lang="fr-FR" dirty="0"/>
          </a:p>
          <a:p>
            <a:pPr marL="457200" lvl="1" indent="0">
              <a:buNone/>
            </a:pPr>
            <a:endParaRPr lang="fr-FR" dirty="0"/>
          </a:p>
          <a:p>
            <a:pPr marL="457200" lvl="1" indent="0">
              <a:buNone/>
            </a:pPr>
            <a:endParaRPr lang="fr-FR" dirty="0"/>
          </a:p>
        </p:txBody>
      </p:sp>
    </p:spTree>
    <p:extLst>
      <p:ext uri="{BB962C8B-B14F-4D97-AF65-F5344CB8AC3E}">
        <p14:creationId xmlns:p14="http://schemas.microsoft.com/office/powerpoint/2010/main" val="280539470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a:extLst>
              <a:ext uri="{FF2B5EF4-FFF2-40B4-BE49-F238E27FC236}">
                <a16:creationId xmlns:a16="http://schemas.microsoft.com/office/drawing/2014/main" id="{0FD14519-0AE7-0941-B68B-8F64A1B99886}"/>
              </a:ext>
            </a:extLst>
          </p:cNvPr>
          <p:cNvSpPr>
            <a:spLocks noGrp="1"/>
          </p:cNvSpPr>
          <p:nvPr>
            <p:ph idx="1"/>
          </p:nvPr>
        </p:nvSpPr>
        <p:spPr>
          <a:xfrm>
            <a:off x="760288" y="1013254"/>
            <a:ext cx="10593512" cy="5163709"/>
          </a:xfrm>
        </p:spPr>
        <p:txBody>
          <a:bodyPr>
            <a:normAutofit fontScale="77500" lnSpcReduction="20000"/>
          </a:bodyPr>
          <a:lstStyle/>
          <a:p>
            <a:pPr marL="0" indent="0">
              <a:buNone/>
            </a:pPr>
            <a:r>
              <a:rPr lang="fr-FR" sz="5700" dirty="0">
                <a:latin typeface="+mj-lt"/>
              </a:rPr>
              <a:t>Ellis Island et l’immigration : quelques repères</a:t>
            </a:r>
          </a:p>
          <a:p>
            <a:pPr marL="0" indent="0">
              <a:lnSpc>
                <a:spcPct val="160000"/>
              </a:lnSpc>
              <a:buNone/>
            </a:pPr>
            <a:endParaRPr lang="fr-FR" dirty="0"/>
          </a:p>
          <a:p>
            <a:pPr marL="0" indent="0">
              <a:lnSpc>
                <a:spcPct val="160000"/>
              </a:lnSpc>
              <a:buNone/>
            </a:pPr>
            <a:r>
              <a:rPr lang="fr-FR" dirty="0"/>
              <a:t>À l’origine : un îlot de 1,2 hectares qui a atteint une superficie de 11 hectares grâce à la terre récupérée du percement du métro new-yorkais.</a:t>
            </a:r>
          </a:p>
          <a:p>
            <a:pPr marL="0" indent="0">
              <a:lnSpc>
                <a:spcPct val="160000"/>
              </a:lnSpc>
              <a:buNone/>
            </a:pPr>
            <a:r>
              <a:rPr lang="fr-FR" dirty="0"/>
              <a:t>Ellis Island a fonctionné de 1892 à 1954 ; de 1892 à 1924 plus de 15 millions de migrants y sont passés. Après 1924, les lois sur les quotas d’immigration qui font diminuer considérablement l’immigration et transfèrent aux ambassades le rôle de choisir les futurs arrivants ; le centre reste un lieu d’accueil des déportés et réfugiés de guerre mais devient surtout un centre de détention et d'expulsion pour les étrangers indésirables.</a:t>
            </a:r>
          </a:p>
          <a:p>
            <a:pPr marL="0" indent="0">
              <a:buNone/>
            </a:pPr>
            <a:endParaRPr lang="fr-FR" dirty="0"/>
          </a:p>
        </p:txBody>
      </p:sp>
    </p:spTree>
    <p:extLst>
      <p:ext uri="{BB962C8B-B14F-4D97-AF65-F5344CB8AC3E}">
        <p14:creationId xmlns:p14="http://schemas.microsoft.com/office/powerpoint/2010/main" val="262100073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a:extLst>
              <a:ext uri="{FF2B5EF4-FFF2-40B4-BE49-F238E27FC236}">
                <a16:creationId xmlns:a16="http://schemas.microsoft.com/office/drawing/2014/main" id="{0FD14519-0AE7-0941-B68B-8F64A1B99886}"/>
              </a:ext>
            </a:extLst>
          </p:cNvPr>
          <p:cNvSpPr>
            <a:spLocks noGrp="1"/>
          </p:cNvSpPr>
          <p:nvPr>
            <p:ph idx="1"/>
          </p:nvPr>
        </p:nvSpPr>
        <p:spPr>
          <a:xfrm>
            <a:off x="760288" y="679622"/>
            <a:ext cx="10706782" cy="5597610"/>
          </a:xfrm>
        </p:spPr>
        <p:txBody>
          <a:bodyPr>
            <a:normAutofit fontScale="70000" lnSpcReduction="20000"/>
          </a:bodyPr>
          <a:lstStyle/>
          <a:p>
            <a:pPr marL="0" indent="0">
              <a:buNone/>
            </a:pPr>
            <a:r>
              <a:rPr lang="fr-FR" sz="5700" dirty="0">
                <a:latin typeface="+mj-lt"/>
              </a:rPr>
              <a:t>Ellis Island et l’immigration : quelques repères</a:t>
            </a:r>
          </a:p>
          <a:p>
            <a:pPr marL="0" indent="0">
              <a:lnSpc>
                <a:spcPct val="170000"/>
              </a:lnSpc>
              <a:buNone/>
            </a:pPr>
            <a:endParaRPr lang="fr-FR" sz="3000" dirty="0"/>
          </a:p>
          <a:p>
            <a:pPr marL="0" indent="0">
              <a:lnSpc>
                <a:spcPct val="170000"/>
              </a:lnSpc>
              <a:buNone/>
            </a:pPr>
            <a:r>
              <a:rPr lang="fr-FR" sz="3000" dirty="0"/>
              <a:t>Pour la plupart des arrivants, le passage à Ellis Island durait 3 à 5 jours. Très peu (2 %) étaient finalement rejetés pour des raisons de maladies, de moralité suspecte ou d’</a:t>
            </a:r>
            <a:r>
              <a:rPr lang="fr-FR" sz="3000" dirty="0" err="1"/>
              <a:t>inemployabilité</a:t>
            </a:r>
            <a:r>
              <a:rPr lang="fr-FR" sz="3000" dirty="0"/>
              <a:t>.</a:t>
            </a:r>
          </a:p>
          <a:p>
            <a:pPr marL="0" indent="0">
              <a:lnSpc>
                <a:spcPct val="170000"/>
              </a:lnSpc>
              <a:buNone/>
            </a:pPr>
            <a:r>
              <a:rPr lang="fr-FR" sz="3000" dirty="0"/>
              <a:t>Ils arrivaient souvent épuisés après un voyage de 10 jours en moyenne ; la plupart voyageaient en 3</a:t>
            </a:r>
            <a:r>
              <a:rPr lang="fr-FR" sz="3000" baseline="30000" dirty="0"/>
              <a:t>e</a:t>
            </a:r>
            <a:r>
              <a:rPr lang="fr-FR" sz="3000" dirty="0"/>
              <a:t> classe dans des conditions excessivement pénibles (chaleur, promiscuité).</a:t>
            </a:r>
          </a:p>
          <a:p>
            <a:pPr marL="0" indent="0">
              <a:lnSpc>
                <a:spcPct val="170000"/>
              </a:lnSpc>
              <a:buNone/>
            </a:pPr>
            <a:r>
              <a:rPr lang="fr-FR" sz="3000" dirty="0"/>
              <a:t>Plus de 100 millions d’Américains ont un ancêtre qui est passé à Ellis Island.</a:t>
            </a:r>
          </a:p>
          <a:p>
            <a:pPr marL="0" indent="0">
              <a:lnSpc>
                <a:spcPct val="170000"/>
              </a:lnSpc>
              <a:buNone/>
            </a:pPr>
            <a:r>
              <a:rPr lang="fr-FR" sz="3000" dirty="0"/>
              <a:t>Les nationalités : beaucoup d’Européens. Ils viennent d’Italie, d’Irlande, d’Allemagne, de Scandinavie, d’Europe centrale, de Russie, de Grèce, de Turquie… et arrivent seuls ou en famille.</a:t>
            </a:r>
          </a:p>
          <a:p>
            <a:pPr marL="0" indent="0">
              <a:buNone/>
            </a:pPr>
            <a:endParaRPr lang="fr-FR" dirty="0"/>
          </a:p>
        </p:txBody>
      </p:sp>
    </p:spTree>
    <p:extLst>
      <p:ext uri="{BB962C8B-B14F-4D97-AF65-F5344CB8AC3E}">
        <p14:creationId xmlns:p14="http://schemas.microsoft.com/office/powerpoint/2010/main" val="254669189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E3711778-0E44-B349-BFD6-345003BD4D9C}"/>
              </a:ext>
            </a:extLst>
          </p:cNvPr>
          <p:cNvSpPr>
            <a:spLocks noGrp="1"/>
          </p:cNvSpPr>
          <p:nvPr>
            <p:ph type="title"/>
          </p:nvPr>
        </p:nvSpPr>
        <p:spPr>
          <a:xfrm>
            <a:off x="838200" y="877330"/>
            <a:ext cx="10515600" cy="813358"/>
          </a:xfrm>
        </p:spPr>
        <p:txBody>
          <a:bodyPr>
            <a:normAutofit fontScale="90000"/>
          </a:bodyPr>
          <a:lstStyle/>
          <a:p>
            <a:r>
              <a:rPr lang="fr-FR" dirty="0"/>
              <a:t>Quelques films mettant en scène Ellis Island</a:t>
            </a:r>
            <a:br>
              <a:rPr lang="fr-FR" dirty="0"/>
            </a:br>
            <a:endParaRPr lang="fr-FR" dirty="0"/>
          </a:p>
        </p:txBody>
      </p:sp>
      <p:sp>
        <p:nvSpPr>
          <p:cNvPr id="3" name="Espace réservé du contenu 2">
            <a:extLst>
              <a:ext uri="{FF2B5EF4-FFF2-40B4-BE49-F238E27FC236}">
                <a16:creationId xmlns:a16="http://schemas.microsoft.com/office/drawing/2014/main" id="{3840D9CB-50E5-5649-B06C-A71941AE99AE}"/>
              </a:ext>
            </a:extLst>
          </p:cNvPr>
          <p:cNvSpPr>
            <a:spLocks noGrp="1"/>
          </p:cNvSpPr>
          <p:nvPr>
            <p:ph idx="1"/>
          </p:nvPr>
        </p:nvSpPr>
        <p:spPr>
          <a:xfrm>
            <a:off x="838200" y="1519881"/>
            <a:ext cx="10515600" cy="4657082"/>
          </a:xfrm>
        </p:spPr>
        <p:txBody>
          <a:bodyPr>
            <a:normAutofit/>
          </a:bodyPr>
          <a:lstStyle/>
          <a:p>
            <a:pPr>
              <a:lnSpc>
                <a:spcPct val="150000"/>
              </a:lnSpc>
            </a:pPr>
            <a:r>
              <a:rPr lang="fr-FR" i="1" dirty="0"/>
              <a:t>L’Émigrant</a:t>
            </a:r>
            <a:r>
              <a:rPr lang="fr-FR" b="1" dirty="0"/>
              <a:t> </a:t>
            </a:r>
            <a:r>
              <a:rPr lang="fr-FR" dirty="0"/>
              <a:t>(1917) court métrage –</a:t>
            </a:r>
            <a:r>
              <a:rPr lang="fr-FR" b="1" dirty="0"/>
              <a:t> </a:t>
            </a:r>
            <a:r>
              <a:rPr lang="fr-FR" dirty="0"/>
              <a:t>Charlie Chaplin </a:t>
            </a:r>
            <a:r>
              <a:rPr lang="fr-FR" b="1" dirty="0"/>
              <a:t> </a:t>
            </a:r>
          </a:p>
          <a:p>
            <a:pPr>
              <a:lnSpc>
                <a:spcPct val="150000"/>
              </a:lnSpc>
            </a:pPr>
            <a:r>
              <a:rPr lang="fr-FR" i="1" dirty="0"/>
              <a:t>L’Athlète incomplet </a:t>
            </a:r>
            <a:r>
              <a:rPr lang="fr-FR" dirty="0"/>
              <a:t>(1926) – Franck Capra</a:t>
            </a:r>
          </a:p>
          <a:p>
            <a:pPr>
              <a:lnSpc>
                <a:spcPct val="150000"/>
              </a:lnSpc>
            </a:pPr>
            <a:r>
              <a:rPr lang="fr-FR" i="1" dirty="0" err="1"/>
              <a:t>America</a:t>
            </a:r>
            <a:r>
              <a:rPr lang="fr-FR" i="1" dirty="0"/>
              <a:t>, </a:t>
            </a:r>
            <a:r>
              <a:rPr lang="fr-FR" i="1" dirty="0" err="1"/>
              <a:t>America</a:t>
            </a:r>
            <a:r>
              <a:rPr lang="fr-FR" i="1" dirty="0"/>
              <a:t> </a:t>
            </a:r>
            <a:r>
              <a:rPr lang="fr-FR" dirty="0"/>
              <a:t>(1963) – Elia Kazan</a:t>
            </a:r>
          </a:p>
          <a:p>
            <a:pPr>
              <a:lnSpc>
                <a:spcPct val="150000"/>
              </a:lnSpc>
            </a:pPr>
            <a:r>
              <a:rPr lang="fr-FR" i="1" dirty="0"/>
              <a:t>Le Parrain </a:t>
            </a:r>
            <a:r>
              <a:rPr lang="fr-FR" dirty="0"/>
              <a:t>– 2</a:t>
            </a:r>
            <a:r>
              <a:rPr lang="fr-FR" baseline="30000" dirty="0"/>
              <a:t>e</a:t>
            </a:r>
            <a:r>
              <a:rPr lang="fr-FR" dirty="0"/>
              <a:t> partie (1974) – Francis Ford Coppola</a:t>
            </a:r>
          </a:p>
          <a:p>
            <a:pPr>
              <a:lnSpc>
                <a:spcPct val="150000"/>
              </a:lnSpc>
            </a:pPr>
            <a:r>
              <a:rPr lang="fr-FR" i="1" dirty="0"/>
              <a:t>Golden </a:t>
            </a:r>
            <a:r>
              <a:rPr lang="fr-FR" i="1" dirty="0" err="1"/>
              <a:t>Door</a:t>
            </a:r>
            <a:r>
              <a:rPr lang="fr-FR" i="1" dirty="0"/>
              <a:t> </a:t>
            </a:r>
            <a:r>
              <a:rPr lang="fr-FR" dirty="0"/>
              <a:t>(2006) – Emanuele </a:t>
            </a:r>
            <a:r>
              <a:rPr lang="fr-FR" dirty="0" err="1"/>
              <a:t>Crialese</a:t>
            </a:r>
            <a:endParaRPr lang="fr-FR" dirty="0"/>
          </a:p>
          <a:p>
            <a:pPr>
              <a:lnSpc>
                <a:spcPct val="150000"/>
              </a:lnSpc>
            </a:pPr>
            <a:r>
              <a:rPr lang="fr-FR" i="1" dirty="0" err="1"/>
              <a:t>Brooklin</a:t>
            </a:r>
            <a:r>
              <a:rPr lang="fr-FR" i="1" dirty="0"/>
              <a:t> (2016) – </a:t>
            </a:r>
            <a:r>
              <a:rPr lang="fr-FR" dirty="0"/>
              <a:t>John Crowley</a:t>
            </a:r>
          </a:p>
          <a:p>
            <a:pPr marL="0" indent="0">
              <a:buNone/>
            </a:pPr>
            <a:endParaRPr lang="fr-FR" b="1" dirty="0"/>
          </a:p>
          <a:p>
            <a:endParaRPr lang="fr-FR" dirty="0"/>
          </a:p>
        </p:txBody>
      </p:sp>
    </p:spTree>
    <p:extLst>
      <p:ext uri="{BB962C8B-B14F-4D97-AF65-F5344CB8AC3E}">
        <p14:creationId xmlns:p14="http://schemas.microsoft.com/office/powerpoint/2010/main" val="206528311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BE3DFF9C-45A4-764C-AA3F-A4C657268E93}"/>
              </a:ext>
            </a:extLst>
          </p:cNvPr>
          <p:cNvSpPr>
            <a:spLocks noGrp="1"/>
          </p:cNvSpPr>
          <p:nvPr>
            <p:ph type="ctrTitle"/>
          </p:nvPr>
        </p:nvSpPr>
        <p:spPr>
          <a:xfrm>
            <a:off x="2133600" y="1819049"/>
            <a:ext cx="8534400" cy="2387600"/>
          </a:xfrm>
        </p:spPr>
        <p:txBody>
          <a:bodyPr>
            <a:normAutofit fontScale="90000"/>
          </a:bodyPr>
          <a:lstStyle/>
          <a:p>
            <a:r>
              <a:rPr lang="fr-FR" dirty="0"/>
              <a:t>Bande annonce </a:t>
            </a:r>
            <a:br>
              <a:rPr lang="fr-FR" dirty="0"/>
            </a:br>
            <a:r>
              <a:rPr lang="fr-FR" dirty="0">
                <a:hlinkClick r:id="rId2"/>
              </a:rPr>
              <a:t>https://www.dailymotion.com/video/x24seuf</a:t>
            </a:r>
            <a:br>
              <a:rPr lang="fr-FR" dirty="0"/>
            </a:br>
            <a:endParaRPr lang="fr-FR" dirty="0"/>
          </a:p>
        </p:txBody>
      </p:sp>
    </p:spTree>
    <p:extLst>
      <p:ext uri="{BB962C8B-B14F-4D97-AF65-F5344CB8AC3E}">
        <p14:creationId xmlns:p14="http://schemas.microsoft.com/office/powerpoint/2010/main" val="81148092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7AB10BDF-D33D-1E4F-A997-23797753101B}"/>
              </a:ext>
            </a:extLst>
          </p:cNvPr>
          <p:cNvSpPr>
            <a:spLocks noGrp="1"/>
          </p:cNvSpPr>
          <p:nvPr>
            <p:ph type="title"/>
          </p:nvPr>
        </p:nvSpPr>
        <p:spPr/>
        <p:txBody>
          <a:bodyPr/>
          <a:lstStyle/>
          <a:p>
            <a:r>
              <a:rPr lang="fr-FR" dirty="0"/>
              <a:t>Synopsis</a:t>
            </a:r>
          </a:p>
        </p:txBody>
      </p:sp>
      <p:sp>
        <p:nvSpPr>
          <p:cNvPr id="3" name="Espace réservé du contenu 2">
            <a:extLst>
              <a:ext uri="{FF2B5EF4-FFF2-40B4-BE49-F238E27FC236}">
                <a16:creationId xmlns:a16="http://schemas.microsoft.com/office/drawing/2014/main" id="{7FBAEFD2-E657-D94F-ABE0-E022F5B428B8}"/>
              </a:ext>
            </a:extLst>
          </p:cNvPr>
          <p:cNvSpPr>
            <a:spLocks noGrp="1"/>
          </p:cNvSpPr>
          <p:nvPr>
            <p:ph idx="1"/>
          </p:nvPr>
        </p:nvSpPr>
        <p:spPr>
          <a:xfrm>
            <a:off x="566057" y="1447800"/>
            <a:ext cx="10787743" cy="4729163"/>
          </a:xfrm>
        </p:spPr>
        <p:txBody>
          <a:bodyPr>
            <a:normAutofit fontScale="77500" lnSpcReduction="20000"/>
          </a:bodyPr>
          <a:lstStyle/>
          <a:p>
            <a:pPr>
              <a:lnSpc>
                <a:spcPct val="160000"/>
              </a:lnSpc>
            </a:pPr>
            <a:r>
              <a:rPr lang="fr-FR" dirty="0"/>
              <a:t>New York, 1921. </a:t>
            </a:r>
            <a:r>
              <a:rPr lang="fr-FR" dirty="0" err="1"/>
              <a:t>Ewa</a:t>
            </a:r>
            <a:r>
              <a:rPr lang="fr-FR" dirty="0"/>
              <a:t> et sa sœur Magda, qui émigrent de Pologne, débarquent à Ellis Island, la terre promise pour une vie meilleure. Mais Magda, tuberculeuse, est aussitôt placée en quarantaine, avant son expulsion possible, au grand désespoir d’</a:t>
            </a:r>
            <a:r>
              <a:rPr lang="fr-FR" dirty="0" err="1"/>
              <a:t>Ewa</a:t>
            </a:r>
            <a:r>
              <a:rPr lang="fr-FR" dirty="0"/>
              <a:t>, qui jure de la sortir de là. </a:t>
            </a:r>
            <a:r>
              <a:rPr lang="fr-FR" dirty="0" err="1"/>
              <a:t>Ewa</a:t>
            </a:r>
            <a:r>
              <a:rPr lang="fr-FR" dirty="0"/>
              <a:t>, seule et désemparée, risquant elle aussi d’être expulsée, tombe dans les filets de Bruno, un souteneur sans scrupules. Pour sauver sa sœur, il lui faut de l’argent et elle est prête à tous les sacrifices et se livre, résignée, à la prostitution. L’arrivée d’Orlando, illusionniste et cousin de Bruno, lui redonne confiance et l'espoir de jours meilleurs. Mais la jalousie de Bruno aura le dessus. L’issue sera finalement heureuse grâce à la  tante </a:t>
            </a:r>
            <a:r>
              <a:rPr lang="fr-FR" dirty="0" err="1"/>
              <a:t>Edyta</a:t>
            </a:r>
            <a:r>
              <a:rPr lang="fr-FR" dirty="0"/>
              <a:t> qui finira par remettre à </a:t>
            </a:r>
            <a:r>
              <a:rPr lang="fr-FR" dirty="0" err="1"/>
              <a:t>Ewa</a:t>
            </a:r>
            <a:r>
              <a:rPr lang="fr-FR" dirty="0"/>
              <a:t> l’argent nécessaire pour faire sortir Magda d’Ellis Island.</a:t>
            </a:r>
          </a:p>
          <a:p>
            <a:pPr marL="0" indent="0">
              <a:buNone/>
            </a:pPr>
            <a:r>
              <a:rPr lang="fr-FR" dirty="0"/>
              <a:t> </a:t>
            </a:r>
          </a:p>
        </p:txBody>
      </p:sp>
    </p:spTree>
    <p:extLst>
      <p:ext uri="{BB962C8B-B14F-4D97-AF65-F5344CB8AC3E}">
        <p14:creationId xmlns:p14="http://schemas.microsoft.com/office/powerpoint/2010/main" val="287084223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7AB10BDF-D33D-1E4F-A997-23797753101B}"/>
              </a:ext>
            </a:extLst>
          </p:cNvPr>
          <p:cNvSpPr>
            <a:spLocks noGrp="1"/>
          </p:cNvSpPr>
          <p:nvPr>
            <p:ph type="title"/>
          </p:nvPr>
        </p:nvSpPr>
        <p:spPr>
          <a:xfrm>
            <a:off x="838200" y="365126"/>
            <a:ext cx="2683476" cy="802604"/>
          </a:xfrm>
        </p:spPr>
        <p:txBody>
          <a:bodyPr/>
          <a:lstStyle/>
          <a:p>
            <a:r>
              <a:rPr lang="fr-FR" dirty="0"/>
              <a:t>Les acteurs</a:t>
            </a:r>
          </a:p>
        </p:txBody>
      </p:sp>
      <p:pic>
        <p:nvPicPr>
          <p:cNvPr id="7" name="Image 6">
            <a:extLst>
              <a:ext uri="{FF2B5EF4-FFF2-40B4-BE49-F238E27FC236}">
                <a16:creationId xmlns:a16="http://schemas.microsoft.com/office/drawing/2014/main" id="{FD71BD97-5A58-FA4C-8852-A3D0434C1579}"/>
              </a:ext>
            </a:extLst>
          </p:cNvPr>
          <p:cNvPicPr>
            <a:picLocks noChangeAspect="1"/>
          </p:cNvPicPr>
          <p:nvPr/>
        </p:nvPicPr>
        <p:blipFill>
          <a:blip r:embed="rId2"/>
          <a:stretch>
            <a:fillRect/>
          </a:stretch>
        </p:blipFill>
        <p:spPr>
          <a:xfrm>
            <a:off x="838200" y="3905000"/>
            <a:ext cx="1709768" cy="2046125"/>
          </a:xfrm>
          <a:prstGeom prst="rect">
            <a:avLst/>
          </a:prstGeom>
        </p:spPr>
      </p:pic>
      <p:sp>
        <p:nvSpPr>
          <p:cNvPr id="8" name="ZoneTexte 7">
            <a:extLst>
              <a:ext uri="{FF2B5EF4-FFF2-40B4-BE49-F238E27FC236}">
                <a16:creationId xmlns:a16="http://schemas.microsoft.com/office/drawing/2014/main" id="{B70918E9-B544-0641-B24A-5DBB1806D720}"/>
              </a:ext>
            </a:extLst>
          </p:cNvPr>
          <p:cNvSpPr txBox="1"/>
          <p:nvPr/>
        </p:nvSpPr>
        <p:spPr>
          <a:xfrm>
            <a:off x="717710" y="5882903"/>
            <a:ext cx="1804058" cy="646331"/>
          </a:xfrm>
          <a:prstGeom prst="rect">
            <a:avLst/>
          </a:prstGeom>
          <a:noFill/>
        </p:spPr>
        <p:txBody>
          <a:bodyPr wrap="square" rtlCol="0">
            <a:spAutoFit/>
          </a:bodyPr>
          <a:lstStyle/>
          <a:p>
            <a:r>
              <a:rPr lang="fr-FR" dirty="0"/>
              <a:t>Angela </a:t>
            </a:r>
            <a:r>
              <a:rPr lang="fr-FR" dirty="0" err="1"/>
              <a:t>Sarafyan</a:t>
            </a:r>
            <a:endParaRPr lang="fr-FR" dirty="0"/>
          </a:p>
          <a:p>
            <a:r>
              <a:rPr lang="fr-FR" dirty="0"/>
              <a:t>Magda</a:t>
            </a:r>
          </a:p>
        </p:txBody>
      </p:sp>
      <p:pic>
        <p:nvPicPr>
          <p:cNvPr id="6" name="Image 5">
            <a:extLst>
              <a:ext uri="{FF2B5EF4-FFF2-40B4-BE49-F238E27FC236}">
                <a16:creationId xmlns:a16="http://schemas.microsoft.com/office/drawing/2014/main" id="{FAD8A1EA-6016-504D-BBD5-365478614A0F}"/>
              </a:ext>
            </a:extLst>
          </p:cNvPr>
          <p:cNvPicPr>
            <a:picLocks noChangeAspect="1"/>
          </p:cNvPicPr>
          <p:nvPr/>
        </p:nvPicPr>
        <p:blipFill>
          <a:blip r:embed="rId3"/>
          <a:stretch>
            <a:fillRect/>
          </a:stretch>
        </p:blipFill>
        <p:spPr>
          <a:xfrm>
            <a:off x="3804164" y="365126"/>
            <a:ext cx="2233266" cy="2601697"/>
          </a:xfrm>
          <a:prstGeom prst="rect">
            <a:avLst/>
          </a:prstGeom>
        </p:spPr>
      </p:pic>
      <p:pic>
        <p:nvPicPr>
          <p:cNvPr id="10" name="Image 9">
            <a:extLst>
              <a:ext uri="{FF2B5EF4-FFF2-40B4-BE49-F238E27FC236}">
                <a16:creationId xmlns:a16="http://schemas.microsoft.com/office/drawing/2014/main" id="{0BB3E9D9-38A8-AD4B-A35E-760BF2AFB9AE}"/>
              </a:ext>
            </a:extLst>
          </p:cNvPr>
          <p:cNvPicPr>
            <a:picLocks noChangeAspect="1"/>
          </p:cNvPicPr>
          <p:nvPr/>
        </p:nvPicPr>
        <p:blipFill>
          <a:blip r:embed="rId4"/>
          <a:stretch>
            <a:fillRect/>
          </a:stretch>
        </p:blipFill>
        <p:spPr>
          <a:xfrm>
            <a:off x="6666338" y="365126"/>
            <a:ext cx="2021287" cy="2603173"/>
          </a:xfrm>
          <a:prstGeom prst="rect">
            <a:avLst/>
          </a:prstGeom>
        </p:spPr>
      </p:pic>
      <p:pic>
        <p:nvPicPr>
          <p:cNvPr id="12" name="Image 11">
            <a:extLst>
              <a:ext uri="{FF2B5EF4-FFF2-40B4-BE49-F238E27FC236}">
                <a16:creationId xmlns:a16="http://schemas.microsoft.com/office/drawing/2014/main" id="{C7127763-E68F-DD4F-BAEE-89EC3638A3B3}"/>
              </a:ext>
            </a:extLst>
          </p:cNvPr>
          <p:cNvPicPr>
            <a:picLocks noChangeAspect="1"/>
          </p:cNvPicPr>
          <p:nvPr/>
        </p:nvPicPr>
        <p:blipFill>
          <a:blip r:embed="rId5"/>
          <a:stretch>
            <a:fillRect/>
          </a:stretch>
        </p:blipFill>
        <p:spPr>
          <a:xfrm>
            <a:off x="9316534" y="365126"/>
            <a:ext cx="2037266" cy="2603173"/>
          </a:xfrm>
          <a:prstGeom prst="rect">
            <a:avLst/>
          </a:prstGeom>
        </p:spPr>
      </p:pic>
      <p:sp>
        <p:nvSpPr>
          <p:cNvPr id="13" name="ZoneTexte 12">
            <a:extLst>
              <a:ext uri="{FF2B5EF4-FFF2-40B4-BE49-F238E27FC236}">
                <a16:creationId xmlns:a16="http://schemas.microsoft.com/office/drawing/2014/main" id="{319D9068-DFBE-5E4D-B99B-7266158CD31D}"/>
              </a:ext>
            </a:extLst>
          </p:cNvPr>
          <p:cNvSpPr txBox="1"/>
          <p:nvPr/>
        </p:nvSpPr>
        <p:spPr>
          <a:xfrm>
            <a:off x="3679440" y="2906236"/>
            <a:ext cx="2233265" cy="646331"/>
          </a:xfrm>
          <a:prstGeom prst="rect">
            <a:avLst/>
          </a:prstGeom>
          <a:noFill/>
        </p:spPr>
        <p:txBody>
          <a:bodyPr wrap="square" rtlCol="0">
            <a:spAutoFit/>
          </a:bodyPr>
          <a:lstStyle/>
          <a:p>
            <a:r>
              <a:rPr lang="fr-FR" dirty="0"/>
              <a:t>Marion Cotillard</a:t>
            </a:r>
          </a:p>
          <a:p>
            <a:r>
              <a:rPr lang="fr-FR" dirty="0" err="1"/>
              <a:t>Ewa</a:t>
            </a:r>
            <a:endParaRPr lang="fr-FR" dirty="0"/>
          </a:p>
        </p:txBody>
      </p:sp>
      <p:sp>
        <p:nvSpPr>
          <p:cNvPr id="14" name="ZoneTexte 13">
            <a:extLst>
              <a:ext uri="{FF2B5EF4-FFF2-40B4-BE49-F238E27FC236}">
                <a16:creationId xmlns:a16="http://schemas.microsoft.com/office/drawing/2014/main" id="{0BA23A9F-8208-DF41-B665-DB12083A636B}"/>
              </a:ext>
            </a:extLst>
          </p:cNvPr>
          <p:cNvSpPr txBox="1"/>
          <p:nvPr/>
        </p:nvSpPr>
        <p:spPr>
          <a:xfrm>
            <a:off x="6584851" y="2916195"/>
            <a:ext cx="1790545" cy="646331"/>
          </a:xfrm>
          <a:prstGeom prst="rect">
            <a:avLst/>
          </a:prstGeom>
          <a:noFill/>
        </p:spPr>
        <p:txBody>
          <a:bodyPr wrap="square" rtlCol="0">
            <a:spAutoFit/>
          </a:bodyPr>
          <a:lstStyle/>
          <a:p>
            <a:r>
              <a:rPr lang="fr-FR" dirty="0"/>
              <a:t>Joaquin Phoenix</a:t>
            </a:r>
          </a:p>
          <a:p>
            <a:r>
              <a:rPr lang="fr-FR" dirty="0"/>
              <a:t>Bruno Weiss</a:t>
            </a:r>
          </a:p>
        </p:txBody>
      </p:sp>
      <p:sp>
        <p:nvSpPr>
          <p:cNvPr id="15" name="ZoneTexte 14">
            <a:extLst>
              <a:ext uri="{FF2B5EF4-FFF2-40B4-BE49-F238E27FC236}">
                <a16:creationId xmlns:a16="http://schemas.microsoft.com/office/drawing/2014/main" id="{D6DEAC1D-03C7-D548-8E79-7D4EB043591A}"/>
              </a:ext>
            </a:extLst>
          </p:cNvPr>
          <p:cNvSpPr txBox="1"/>
          <p:nvPr/>
        </p:nvSpPr>
        <p:spPr>
          <a:xfrm>
            <a:off x="9235047" y="2906063"/>
            <a:ext cx="2118753" cy="923330"/>
          </a:xfrm>
          <a:prstGeom prst="rect">
            <a:avLst/>
          </a:prstGeom>
          <a:noFill/>
        </p:spPr>
        <p:txBody>
          <a:bodyPr wrap="square" rtlCol="0">
            <a:spAutoFit/>
          </a:bodyPr>
          <a:lstStyle/>
          <a:p>
            <a:r>
              <a:rPr lang="fr-FR" dirty="0"/>
              <a:t>Jeremy Renner</a:t>
            </a:r>
          </a:p>
          <a:p>
            <a:r>
              <a:rPr lang="fr-FR" dirty="0"/>
              <a:t>Orlando le magicien Emil</a:t>
            </a:r>
          </a:p>
        </p:txBody>
      </p:sp>
      <p:pic>
        <p:nvPicPr>
          <p:cNvPr id="17" name="Image 16">
            <a:extLst>
              <a:ext uri="{FF2B5EF4-FFF2-40B4-BE49-F238E27FC236}">
                <a16:creationId xmlns:a16="http://schemas.microsoft.com/office/drawing/2014/main" id="{5B89C4FB-5742-5F4D-853B-E921385EC563}"/>
              </a:ext>
            </a:extLst>
          </p:cNvPr>
          <p:cNvPicPr>
            <a:picLocks noChangeAspect="1"/>
          </p:cNvPicPr>
          <p:nvPr/>
        </p:nvPicPr>
        <p:blipFill>
          <a:blip r:embed="rId6"/>
          <a:stretch>
            <a:fillRect/>
          </a:stretch>
        </p:blipFill>
        <p:spPr>
          <a:xfrm>
            <a:off x="3054597" y="3917358"/>
            <a:ext cx="1712965" cy="2033768"/>
          </a:xfrm>
          <a:prstGeom prst="rect">
            <a:avLst/>
          </a:prstGeom>
        </p:spPr>
      </p:pic>
      <p:sp>
        <p:nvSpPr>
          <p:cNvPr id="18" name="ZoneTexte 17">
            <a:extLst>
              <a:ext uri="{FF2B5EF4-FFF2-40B4-BE49-F238E27FC236}">
                <a16:creationId xmlns:a16="http://schemas.microsoft.com/office/drawing/2014/main" id="{5BB66203-4B61-AD4D-90AA-3669A1B94A4F}"/>
              </a:ext>
            </a:extLst>
          </p:cNvPr>
          <p:cNvSpPr txBox="1"/>
          <p:nvPr/>
        </p:nvSpPr>
        <p:spPr>
          <a:xfrm>
            <a:off x="2937304" y="5889340"/>
            <a:ext cx="1709768" cy="646331"/>
          </a:xfrm>
          <a:prstGeom prst="rect">
            <a:avLst/>
          </a:prstGeom>
          <a:noFill/>
        </p:spPr>
        <p:txBody>
          <a:bodyPr wrap="square" rtlCol="0">
            <a:spAutoFit/>
          </a:bodyPr>
          <a:lstStyle/>
          <a:p>
            <a:r>
              <a:rPr lang="fr-FR" dirty="0"/>
              <a:t>Elena </a:t>
            </a:r>
            <a:r>
              <a:rPr lang="fr-FR" dirty="0" err="1"/>
              <a:t>Solovey</a:t>
            </a:r>
            <a:endParaRPr lang="fr-FR" dirty="0"/>
          </a:p>
          <a:p>
            <a:r>
              <a:rPr lang="fr-FR" dirty="0"/>
              <a:t>Rosie </a:t>
            </a:r>
          </a:p>
        </p:txBody>
      </p:sp>
      <p:pic>
        <p:nvPicPr>
          <p:cNvPr id="20" name="Image 19">
            <a:extLst>
              <a:ext uri="{FF2B5EF4-FFF2-40B4-BE49-F238E27FC236}">
                <a16:creationId xmlns:a16="http://schemas.microsoft.com/office/drawing/2014/main" id="{546A13B9-240D-E441-BC29-9AE8BDAA6615}"/>
              </a:ext>
            </a:extLst>
          </p:cNvPr>
          <p:cNvPicPr>
            <a:picLocks noChangeAspect="1"/>
          </p:cNvPicPr>
          <p:nvPr/>
        </p:nvPicPr>
        <p:blipFill>
          <a:blip r:embed="rId7"/>
          <a:stretch>
            <a:fillRect/>
          </a:stretch>
        </p:blipFill>
        <p:spPr>
          <a:xfrm>
            <a:off x="5296310" y="3910117"/>
            <a:ext cx="1790545" cy="2033769"/>
          </a:xfrm>
          <a:prstGeom prst="rect">
            <a:avLst/>
          </a:prstGeom>
        </p:spPr>
      </p:pic>
      <p:sp>
        <p:nvSpPr>
          <p:cNvPr id="21" name="ZoneTexte 20">
            <a:extLst>
              <a:ext uri="{FF2B5EF4-FFF2-40B4-BE49-F238E27FC236}">
                <a16:creationId xmlns:a16="http://schemas.microsoft.com/office/drawing/2014/main" id="{135289DD-1B5D-2142-874D-8D70D604942F}"/>
              </a:ext>
            </a:extLst>
          </p:cNvPr>
          <p:cNvSpPr txBox="1"/>
          <p:nvPr/>
        </p:nvSpPr>
        <p:spPr>
          <a:xfrm>
            <a:off x="5201523" y="5894458"/>
            <a:ext cx="1885332" cy="646331"/>
          </a:xfrm>
          <a:prstGeom prst="rect">
            <a:avLst/>
          </a:prstGeom>
          <a:noFill/>
        </p:spPr>
        <p:txBody>
          <a:bodyPr wrap="square" rtlCol="0">
            <a:spAutoFit/>
          </a:bodyPr>
          <a:lstStyle/>
          <a:p>
            <a:r>
              <a:rPr lang="fr-FR" dirty="0"/>
              <a:t>Maja </a:t>
            </a:r>
            <a:r>
              <a:rPr lang="fr-FR" dirty="0" err="1"/>
              <a:t>Wampuszyc</a:t>
            </a:r>
            <a:endParaRPr lang="fr-FR" dirty="0"/>
          </a:p>
          <a:p>
            <a:r>
              <a:rPr lang="fr-FR" dirty="0"/>
              <a:t>La tante </a:t>
            </a:r>
            <a:r>
              <a:rPr lang="fr-FR" dirty="0" err="1"/>
              <a:t>Edyta</a:t>
            </a:r>
            <a:endParaRPr lang="fr-FR" dirty="0"/>
          </a:p>
        </p:txBody>
      </p:sp>
      <p:pic>
        <p:nvPicPr>
          <p:cNvPr id="25" name="Image 24">
            <a:extLst>
              <a:ext uri="{FF2B5EF4-FFF2-40B4-BE49-F238E27FC236}">
                <a16:creationId xmlns:a16="http://schemas.microsoft.com/office/drawing/2014/main" id="{6583B9EE-5493-994F-9D35-0279DBCE0583}"/>
              </a:ext>
            </a:extLst>
          </p:cNvPr>
          <p:cNvPicPr>
            <a:picLocks noChangeAspect="1"/>
          </p:cNvPicPr>
          <p:nvPr/>
        </p:nvPicPr>
        <p:blipFill>
          <a:blip r:embed="rId8"/>
          <a:stretch>
            <a:fillRect/>
          </a:stretch>
        </p:blipFill>
        <p:spPr>
          <a:xfrm>
            <a:off x="7641374" y="3905000"/>
            <a:ext cx="1613322" cy="2033767"/>
          </a:xfrm>
          <a:prstGeom prst="rect">
            <a:avLst/>
          </a:prstGeom>
        </p:spPr>
      </p:pic>
      <p:sp>
        <p:nvSpPr>
          <p:cNvPr id="26" name="ZoneTexte 25">
            <a:extLst>
              <a:ext uri="{FF2B5EF4-FFF2-40B4-BE49-F238E27FC236}">
                <a16:creationId xmlns:a16="http://schemas.microsoft.com/office/drawing/2014/main" id="{743A5356-F5DC-E94D-80AB-01ABF545051F}"/>
              </a:ext>
            </a:extLst>
          </p:cNvPr>
          <p:cNvSpPr txBox="1"/>
          <p:nvPr/>
        </p:nvSpPr>
        <p:spPr>
          <a:xfrm>
            <a:off x="7520512" y="5933932"/>
            <a:ext cx="1734184" cy="646331"/>
          </a:xfrm>
          <a:prstGeom prst="rect">
            <a:avLst/>
          </a:prstGeom>
          <a:noFill/>
        </p:spPr>
        <p:txBody>
          <a:bodyPr wrap="square" rtlCol="0">
            <a:spAutoFit/>
          </a:bodyPr>
          <a:lstStyle/>
          <a:p>
            <a:r>
              <a:rPr lang="fr-FR" dirty="0"/>
              <a:t>Ilia </a:t>
            </a:r>
            <a:r>
              <a:rPr lang="fr-FR" dirty="0" err="1"/>
              <a:t>Volok</a:t>
            </a:r>
            <a:endParaRPr lang="fr-FR" dirty="0"/>
          </a:p>
          <a:p>
            <a:r>
              <a:rPr lang="fr-FR" dirty="0"/>
              <a:t>L’oncle Wojtek</a:t>
            </a:r>
          </a:p>
        </p:txBody>
      </p:sp>
    </p:spTree>
    <p:extLst>
      <p:ext uri="{BB962C8B-B14F-4D97-AF65-F5344CB8AC3E}">
        <p14:creationId xmlns:p14="http://schemas.microsoft.com/office/powerpoint/2010/main" val="5915685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1D30A1D0-4729-3C40-AC46-1C7649BADEBB}"/>
              </a:ext>
            </a:extLst>
          </p:cNvPr>
          <p:cNvSpPr>
            <a:spLocks noGrp="1"/>
          </p:cNvSpPr>
          <p:nvPr>
            <p:ph type="title"/>
          </p:nvPr>
        </p:nvSpPr>
        <p:spPr>
          <a:xfrm>
            <a:off x="1050324" y="1272745"/>
            <a:ext cx="10303476" cy="4102443"/>
          </a:xfrm>
        </p:spPr>
        <p:txBody>
          <a:bodyPr/>
          <a:lstStyle/>
          <a:p>
            <a:r>
              <a:rPr lang="fr-FR" dirty="0"/>
              <a:t>Premier film de James Gray avec une femme dans le rôle principal</a:t>
            </a:r>
          </a:p>
        </p:txBody>
      </p:sp>
    </p:spTree>
    <p:extLst>
      <p:ext uri="{BB962C8B-B14F-4D97-AF65-F5344CB8AC3E}">
        <p14:creationId xmlns:p14="http://schemas.microsoft.com/office/powerpoint/2010/main" val="97257424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1D30A1D0-4729-3C40-AC46-1C7649BADEBB}"/>
              </a:ext>
            </a:extLst>
          </p:cNvPr>
          <p:cNvSpPr>
            <a:spLocks noGrp="1"/>
          </p:cNvSpPr>
          <p:nvPr>
            <p:ph type="title"/>
          </p:nvPr>
        </p:nvSpPr>
        <p:spPr/>
        <p:txBody>
          <a:bodyPr/>
          <a:lstStyle/>
          <a:p>
            <a:r>
              <a:rPr lang="fr-FR" dirty="0"/>
              <a:t>La dimension personnelle du film</a:t>
            </a:r>
          </a:p>
        </p:txBody>
      </p:sp>
      <p:sp>
        <p:nvSpPr>
          <p:cNvPr id="3" name="Espace réservé du contenu 2">
            <a:extLst>
              <a:ext uri="{FF2B5EF4-FFF2-40B4-BE49-F238E27FC236}">
                <a16:creationId xmlns:a16="http://schemas.microsoft.com/office/drawing/2014/main" id="{3558090F-6785-E549-95EA-84ECCBC0882C}"/>
              </a:ext>
            </a:extLst>
          </p:cNvPr>
          <p:cNvSpPr>
            <a:spLocks noGrp="1"/>
          </p:cNvSpPr>
          <p:nvPr>
            <p:ph idx="1"/>
          </p:nvPr>
        </p:nvSpPr>
        <p:spPr/>
        <p:txBody>
          <a:bodyPr/>
          <a:lstStyle/>
          <a:p>
            <a:r>
              <a:rPr lang="fr-FR" dirty="0">
                <a:hlinkClick r:id="rId2"/>
              </a:rPr>
              <a:t>https://www.youtube.com/watch?v=CTvbqIBaQio</a:t>
            </a:r>
            <a:endParaRPr lang="fr-FR" dirty="0"/>
          </a:p>
          <a:p>
            <a:endParaRPr lang="fr-FR" dirty="0"/>
          </a:p>
          <a:p>
            <a:pPr marL="0" indent="0">
              <a:buNone/>
            </a:pPr>
            <a:endParaRPr lang="fr-FR" dirty="0"/>
          </a:p>
          <a:p>
            <a:endParaRPr lang="fr-FR" dirty="0"/>
          </a:p>
          <a:p>
            <a:pPr marL="0" indent="0">
              <a:buNone/>
            </a:pPr>
            <a:endParaRPr lang="fr-FR" dirty="0"/>
          </a:p>
          <a:p>
            <a:endParaRPr lang="fr-FR" dirty="0"/>
          </a:p>
        </p:txBody>
      </p:sp>
    </p:spTree>
    <p:extLst>
      <p:ext uri="{BB962C8B-B14F-4D97-AF65-F5344CB8AC3E}">
        <p14:creationId xmlns:p14="http://schemas.microsoft.com/office/powerpoint/2010/main" val="136493683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7AB10BDF-D33D-1E4F-A997-23797753101B}"/>
              </a:ext>
            </a:extLst>
          </p:cNvPr>
          <p:cNvSpPr>
            <a:spLocks noGrp="1"/>
          </p:cNvSpPr>
          <p:nvPr>
            <p:ph type="title"/>
          </p:nvPr>
        </p:nvSpPr>
        <p:spPr>
          <a:xfrm>
            <a:off x="838200" y="1272746"/>
            <a:ext cx="10515600" cy="5029199"/>
          </a:xfrm>
        </p:spPr>
        <p:txBody>
          <a:bodyPr>
            <a:normAutofit fontScale="90000"/>
          </a:bodyPr>
          <a:lstStyle/>
          <a:p>
            <a:r>
              <a:rPr lang="fr-FR" sz="4900" dirty="0"/>
              <a:t>Les thèmes</a:t>
            </a:r>
            <a:br>
              <a:rPr lang="fr-FR" dirty="0"/>
            </a:br>
            <a:br>
              <a:rPr lang="fr-FR" sz="3600" dirty="0"/>
            </a:br>
            <a:r>
              <a:rPr lang="fr-FR" sz="3100" dirty="0"/>
              <a:t>• La force du rêve américain (statue de la liberté, costume d’</a:t>
            </a:r>
            <a:r>
              <a:rPr lang="fr-FR" sz="3100" dirty="0" err="1"/>
              <a:t>Ewa</a:t>
            </a:r>
            <a:r>
              <a:rPr lang="fr-FR" sz="3100" dirty="0"/>
              <a:t>)</a:t>
            </a:r>
            <a:br>
              <a:rPr lang="fr-FR" sz="3100" dirty="0"/>
            </a:br>
            <a:r>
              <a:rPr lang="fr-FR" sz="3100" dirty="0"/>
              <a:t>• Le trio amoureux comme dans </a:t>
            </a:r>
            <a:r>
              <a:rPr lang="fr-FR" sz="3100" i="1" dirty="0" err="1"/>
              <a:t>Two</a:t>
            </a:r>
            <a:r>
              <a:rPr lang="fr-FR" sz="3100" i="1" dirty="0"/>
              <a:t> </a:t>
            </a:r>
            <a:r>
              <a:rPr lang="fr-FR" sz="3100" i="1" dirty="0" err="1"/>
              <a:t>Lovers</a:t>
            </a:r>
            <a:br>
              <a:rPr lang="fr-FR" sz="3100" dirty="0"/>
            </a:br>
            <a:r>
              <a:rPr lang="fr-FR" sz="3100" dirty="0"/>
              <a:t>• La jalousie (celle de Bruno envers Orlando et celles des prostituées envers </a:t>
            </a:r>
            <a:r>
              <a:rPr lang="fr-FR" sz="3100" dirty="0" err="1"/>
              <a:t>Ewa</a:t>
            </a:r>
            <a:r>
              <a:rPr lang="fr-FR" sz="3100" dirty="0"/>
              <a:t>)</a:t>
            </a:r>
            <a:br>
              <a:rPr lang="fr-FR" sz="3100" dirty="0"/>
            </a:br>
            <a:r>
              <a:rPr lang="fr-FR" sz="3100" dirty="0"/>
              <a:t>• L’importance de la famille (la sœur et la tante)</a:t>
            </a:r>
            <a:br>
              <a:rPr lang="fr-FR" sz="3100" dirty="0"/>
            </a:br>
            <a:r>
              <a:rPr lang="fr-FR" sz="3100" dirty="0"/>
              <a:t>• Les juifs chez eux nulle part (fuient les pogroms et se font traités de Youpins même en Amérique) </a:t>
            </a:r>
            <a:br>
              <a:rPr lang="fr-FR" sz="3100" dirty="0"/>
            </a:br>
            <a:r>
              <a:rPr lang="fr-FR" sz="3100" dirty="0"/>
              <a:t>• L’auto détestation (</a:t>
            </a:r>
            <a:r>
              <a:rPr lang="fr-FR" sz="3100" dirty="0" err="1"/>
              <a:t>Ewa</a:t>
            </a:r>
            <a:r>
              <a:rPr lang="fr-FR" sz="3100" dirty="0"/>
              <a:t>, Bruno)</a:t>
            </a:r>
            <a:br>
              <a:rPr lang="fr-FR" sz="3100" dirty="0"/>
            </a:br>
            <a:r>
              <a:rPr lang="fr-FR" sz="3100" dirty="0"/>
              <a:t>• L’importance de la moralité (pour être intégré, pour être respecté)</a:t>
            </a:r>
            <a:br>
              <a:rPr lang="fr-FR" sz="3100" dirty="0"/>
            </a:br>
            <a:r>
              <a:rPr lang="fr-FR" sz="3100" dirty="0"/>
              <a:t>• Le sacrifice et le don de soi (</a:t>
            </a:r>
            <a:r>
              <a:rPr lang="fr-FR" sz="3100" dirty="0" err="1"/>
              <a:t>Ewa</a:t>
            </a:r>
            <a:r>
              <a:rPr lang="fr-FR" sz="3100" dirty="0"/>
              <a:t>)</a:t>
            </a:r>
            <a:br>
              <a:rPr lang="fr-FR" sz="3100" dirty="0"/>
            </a:br>
            <a:r>
              <a:rPr lang="fr-FR" sz="3100" dirty="0"/>
              <a:t>• La rédemption (celle d’</a:t>
            </a:r>
            <a:r>
              <a:rPr lang="fr-FR" sz="3100" dirty="0" err="1"/>
              <a:t>Ewa</a:t>
            </a:r>
            <a:r>
              <a:rPr lang="fr-FR" sz="3100" dirty="0"/>
              <a:t>, de la tante et de Bruno)</a:t>
            </a:r>
            <a:br>
              <a:rPr lang="fr-FR" sz="3100" dirty="0"/>
            </a:br>
            <a:r>
              <a:rPr lang="fr-FR" sz="3100" dirty="0"/>
              <a:t>• Le pardon (celui d’</a:t>
            </a:r>
            <a:r>
              <a:rPr lang="fr-FR" sz="3100" dirty="0" err="1"/>
              <a:t>Ewa</a:t>
            </a:r>
            <a:r>
              <a:rPr lang="fr-FR" sz="3100" dirty="0"/>
              <a:t>)</a:t>
            </a:r>
            <a:br>
              <a:rPr lang="fr-FR" sz="3600" dirty="0"/>
            </a:br>
            <a:br>
              <a:rPr lang="fr-FR" sz="3600" dirty="0"/>
            </a:br>
            <a:endParaRPr lang="fr-FR" dirty="0"/>
          </a:p>
        </p:txBody>
      </p:sp>
    </p:spTree>
    <p:extLst>
      <p:ext uri="{BB962C8B-B14F-4D97-AF65-F5344CB8AC3E}">
        <p14:creationId xmlns:p14="http://schemas.microsoft.com/office/powerpoint/2010/main" val="97871050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7AB10BDF-D33D-1E4F-A997-23797753101B}"/>
              </a:ext>
            </a:extLst>
          </p:cNvPr>
          <p:cNvSpPr>
            <a:spLocks noGrp="1"/>
          </p:cNvSpPr>
          <p:nvPr>
            <p:ph type="title"/>
          </p:nvPr>
        </p:nvSpPr>
        <p:spPr>
          <a:xfrm>
            <a:off x="838200" y="543697"/>
            <a:ext cx="10515600" cy="852617"/>
          </a:xfrm>
        </p:spPr>
        <p:txBody>
          <a:bodyPr/>
          <a:lstStyle/>
          <a:p>
            <a:r>
              <a:rPr lang="fr-FR" dirty="0"/>
              <a:t>La force des dialogues / Des phrases « choc »</a:t>
            </a:r>
          </a:p>
        </p:txBody>
      </p:sp>
      <p:sp>
        <p:nvSpPr>
          <p:cNvPr id="3" name="Espace réservé du contenu 2">
            <a:extLst>
              <a:ext uri="{FF2B5EF4-FFF2-40B4-BE49-F238E27FC236}">
                <a16:creationId xmlns:a16="http://schemas.microsoft.com/office/drawing/2014/main" id="{7FBAEFD2-E657-D94F-ABE0-E022F5B428B8}"/>
              </a:ext>
            </a:extLst>
          </p:cNvPr>
          <p:cNvSpPr>
            <a:spLocks noGrp="1"/>
          </p:cNvSpPr>
          <p:nvPr>
            <p:ph idx="1"/>
          </p:nvPr>
        </p:nvSpPr>
        <p:spPr>
          <a:xfrm>
            <a:off x="446314" y="1396314"/>
            <a:ext cx="10907486" cy="4601715"/>
          </a:xfrm>
        </p:spPr>
        <p:txBody>
          <a:bodyPr>
            <a:normAutofit fontScale="85000" lnSpcReduction="10000"/>
          </a:bodyPr>
          <a:lstStyle/>
          <a:p>
            <a:pPr marL="457200" lvl="1" indent="0">
              <a:lnSpc>
                <a:spcPct val="150000"/>
              </a:lnSpc>
              <a:buNone/>
            </a:pPr>
            <a:r>
              <a:rPr lang="fr-FR" sz="2500" dirty="0"/>
              <a:t>• </a:t>
            </a:r>
            <a:r>
              <a:rPr lang="fr-FR" sz="2500" dirty="0" err="1"/>
              <a:t>Ewa</a:t>
            </a:r>
            <a:r>
              <a:rPr lang="fr-FR" sz="2500" dirty="0"/>
              <a:t> à Bruno</a:t>
            </a:r>
          </a:p>
          <a:p>
            <a:pPr marL="457200" lvl="1" indent="0">
              <a:lnSpc>
                <a:spcPct val="150000"/>
              </a:lnSpc>
              <a:buNone/>
            </a:pPr>
            <a:r>
              <a:rPr lang="fr-FR" sz="2500" dirty="0"/>
              <a:t>« L’argent, j’aime ça, c’est toi qui me dégoute ; je te déteste autant que je me déteste »</a:t>
            </a:r>
          </a:p>
          <a:p>
            <a:pPr marL="457200" lvl="1" indent="0">
              <a:lnSpc>
                <a:spcPct val="110000"/>
              </a:lnSpc>
              <a:buNone/>
            </a:pPr>
            <a:endParaRPr lang="fr-FR" sz="2500" dirty="0"/>
          </a:p>
          <a:p>
            <a:pPr marL="457200" lvl="1" indent="0">
              <a:lnSpc>
                <a:spcPct val="150000"/>
              </a:lnSpc>
              <a:buNone/>
            </a:pPr>
            <a:r>
              <a:rPr lang="fr-FR" sz="2500" dirty="0"/>
              <a:t>• Orlando à son public à Ellis Island</a:t>
            </a:r>
          </a:p>
          <a:p>
            <a:pPr marL="457200" lvl="1" indent="0">
              <a:lnSpc>
                <a:spcPct val="150000"/>
              </a:lnSpc>
              <a:buNone/>
            </a:pPr>
            <a:r>
              <a:rPr lang="fr-FR" sz="2500" dirty="0"/>
              <a:t>« Ne cessez de croire, ne cessez de garder l’espoir. Le rêve américain vous attend »</a:t>
            </a:r>
          </a:p>
          <a:p>
            <a:pPr marL="457200" lvl="1" indent="0">
              <a:lnSpc>
                <a:spcPct val="150000"/>
              </a:lnSpc>
              <a:buNone/>
            </a:pPr>
            <a:r>
              <a:rPr lang="fr-FR" sz="2500" dirty="0"/>
              <a:t>« Comment êtes-vous arrivés jusqu’ici en Amérique ? Parce que vous avez cru à votre rêve »</a:t>
            </a:r>
          </a:p>
          <a:p>
            <a:pPr marL="457200" lvl="1" indent="0">
              <a:lnSpc>
                <a:spcPct val="110000"/>
              </a:lnSpc>
              <a:buNone/>
            </a:pPr>
            <a:endParaRPr lang="fr-FR" sz="2500" dirty="0"/>
          </a:p>
          <a:p>
            <a:pPr marL="457200" lvl="1" indent="0">
              <a:lnSpc>
                <a:spcPct val="150000"/>
              </a:lnSpc>
              <a:buNone/>
            </a:pPr>
            <a:r>
              <a:rPr lang="fr-FR" sz="2500" dirty="0"/>
              <a:t>• Bruno à </a:t>
            </a:r>
            <a:r>
              <a:rPr lang="fr-FR" sz="2500" dirty="0" err="1"/>
              <a:t>Ewa</a:t>
            </a:r>
            <a:r>
              <a:rPr lang="fr-FR" sz="2500" dirty="0"/>
              <a:t>, à la fin du film</a:t>
            </a:r>
          </a:p>
          <a:p>
            <a:pPr marL="457200" lvl="1" indent="0">
              <a:lnSpc>
                <a:spcPct val="150000"/>
              </a:lnSpc>
              <a:buNone/>
            </a:pPr>
            <a:r>
              <a:rPr lang="fr-FR" sz="2500" dirty="0"/>
              <a:t>« Si tu pouvais lécher mon cœur, il aurait un sale goût de poison »</a:t>
            </a:r>
          </a:p>
          <a:p>
            <a:pPr marL="457200" lvl="1" indent="0">
              <a:buNone/>
            </a:pPr>
            <a:endParaRPr lang="fr-FR" dirty="0"/>
          </a:p>
          <a:p>
            <a:pPr marL="457200" lvl="1" indent="0">
              <a:buNone/>
            </a:pPr>
            <a:endParaRPr lang="fr-FR" dirty="0"/>
          </a:p>
          <a:p>
            <a:pPr marL="457200" lvl="1" indent="0">
              <a:buNone/>
            </a:pPr>
            <a:endParaRPr lang="fr-FR" dirty="0"/>
          </a:p>
          <a:p>
            <a:pPr marL="457200" lvl="1" indent="0">
              <a:buNone/>
            </a:pPr>
            <a:endParaRPr lang="fr-FR" dirty="0"/>
          </a:p>
          <a:p>
            <a:pPr marL="457200" lvl="1" indent="0">
              <a:buNone/>
            </a:pPr>
            <a:endParaRPr lang="fr-FR" dirty="0"/>
          </a:p>
          <a:p>
            <a:pPr marL="457200" lvl="1" indent="0">
              <a:buNone/>
            </a:pPr>
            <a:endParaRPr lang="fr-FR" dirty="0"/>
          </a:p>
          <a:p>
            <a:pPr marL="457200" lvl="1" indent="0">
              <a:buNone/>
            </a:pPr>
            <a:endParaRPr lang="fr-FR" dirty="0"/>
          </a:p>
          <a:p>
            <a:pPr marL="457200" lvl="1" indent="0">
              <a:buNone/>
            </a:pPr>
            <a:endParaRPr lang="fr-FR" dirty="0"/>
          </a:p>
          <a:p>
            <a:pPr marL="457200" lvl="1" indent="0">
              <a:buNone/>
            </a:pPr>
            <a:endParaRPr lang="fr-FR" dirty="0"/>
          </a:p>
        </p:txBody>
      </p:sp>
    </p:spTree>
    <p:extLst>
      <p:ext uri="{BB962C8B-B14F-4D97-AF65-F5344CB8AC3E}">
        <p14:creationId xmlns:p14="http://schemas.microsoft.com/office/powerpoint/2010/main" val="292760847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7AB10BDF-D33D-1E4F-A997-23797753101B}"/>
              </a:ext>
            </a:extLst>
          </p:cNvPr>
          <p:cNvSpPr>
            <a:spLocks noGrp="1"/>
          </p:cNvSpPr>
          <p:nvPr>
            <p:ph type="title"/>
          </p:nvPr>
        </p:nvSpPr>
        <p:spPr>
          <a:xfrm>
            <a:off x="838200" y="123569"/>
            <a:ext cx="10515600" cy="1567120"/>
          </a:xfrm>
        </p:spPr>
        <p:txBody>
          <a:bodyPr/>
          <a:lstStyle/>
          <a:p>
            <a:r>
              <a:rPr lang="fr-FR" dirty="0"/>
              <a:t>Les récompenses</a:t>
            </a:r>
          </a:p>
        </p:txBody>
      </p:sp>
      <p:sp>
        <p:nvSpPr>
          <p:cNvPr id="3" name="Espace réservé du contenu 2">
            <a:extLst>
              <a:ext uri="{FF2B5EF4-FFF2-40B4-BE49-F238E27FC236}">
                <a16:creationId xmlns:a16="http://schemas.microsoft.com/office/drawing/2014/main" id="{7FBAEFD2-E657-D94F-ABE0-E022F5B428B8}"/>
              </a:ext>
            </a:extLst>
          </p:cNvPr>
          <p:cNvSpPr>
            <a:spLocks noGrp="1"/>
          </p:cNvSpPr>
          <p:nvPr>
            <p:ph idx="1"/>
          </p:nvPr>
        </p:nvSpPr>
        <p:spPr>
          <a:xfrm>
            <a:off x="838200" y="1273997"/>
            <a:ext cx="10515600" cy="5147352"/>
          </a:xfrm>
        </p:spPr>
        <p:txBody>
          <a:bodyPr>
            <a:normAutofit fontScale="25000" lnSpcReduction="20000"/>
          </a:bodyPr>
          <a:lstStyle/>
          <a:p>
            <a:pPr>
              <a:lnSpc>
                <a:spcPct val="120000"/>
              </a:lnSpc>
            </a:pPr>
            <a:r>
              <a:rPr lang="fr-FR" sz="7400" dirty="0"/>
              <a:t>Boston Society of Film </a:t>
            </a:r>
            <a:r>
              <a:rPr lang="fr-FR" sz="7400" dirty="0" err="1"/>
              <a:t>Critics</a:t>
            </a:r>
            <a:r>
              <a:rPr lang="fr-FR" sz="7400" dirty="0"/>
              <a:t> Awards 2014 : meilleure actrice pour Marion Cotillard (également pour </a:t>
            </a:r>
            <a:r>
              <a:rPr lang="fr-FR" sz="7400" i="1" dirty="0"/>
              <a:t>Deux jours, une nuit</a:t>
            </a:r>
            <a:r>
              <a:rPr lang="fr-FR" sz="7400" dirty="0"/>
              <a:t>)</a:t>
            </a:r>
          </a:p>
          <a:p>
            <a:pPr>
              <a:lnSpc>
                <a:spcPct val="120000"/>
              </a:lnSpc>
            </a:pPr>
            <a:r>
              <a:rPr lang="fr-FR" sz="7400" dirty="0"/>
              <a:t>New York Film </a:t>
            </a:r>
            <a:r>
              <a:rPr lang="fr-FR" sz="7400" dirty="0" err="1"/>
              <a:t>Critics</a:t>
            </a:r>
            <a:r>
              <a:rPr lang="fr-FR" sz="7400" dirty="0"/>
              <a:t> Circle Awards 2014</a:t>
            </a:r>
          </a:p>
          <a:p>
            <a:pPr lvl="1">
              <a:lnSpc>
                <a:spcPct val="120000"/>
              </a:lnSpc>
            </a:pPr>
            <a:r>
              <a:rPr lang="fr-FR" sz="7400" dirty="0"/>
              <a:t>Meilleure actrice pour Marion Cotillard (également pour </a:t>
            </a:r>
            <a:r>
              <a:rPr lang="fr-FR" sz="7400" i="1" dirty="0"/>
              <a:t>Deux jours, une nuit</a:t>
            </a:r>
            <a:r>
              <a:rPr lang="fr-FR" sz="7400" dirty="0"/>
              <a:t>)</a:t>
            </a:r>
          </a:p>
          <a:p>
            <a:pPr lvl="1">
              <a:lnSpc>
                <a:spcPct val="120000"/>
              </a:lnSpc>
            </a:pPr>
            <a:r>
              <a:rPr lang="fr-FR" sz="7400" dirty="0"/>
              <a:t>Meilleure photographie pour Darius </a:t>
            </a:r>
            <a:r>
              <a:rPr lang="fr-FR" sz="7400" dirty="0" err="1"/>
              <a:t>Khondji</a:t>
            </a:r>
            <a:endParaRPr lang="fr-FR" sz="7400" dirty="0"/>
          </a:p>
          <a:p>
            <a:pPr>
              <a:lnSpc>
                <a:spcPct val="120000"/>
              </a:lnSpc>
            </a:pPr>
            <a:r>
              <a:rPr lang="fr-FR" sz="7400" dirty="0"/>
              <a:t>Toronto Film </a:t>
            </a:r>
            <a:r>
              <a:rPr lang="fr-FR" sz="7400" dirty="0" err="1"/>
              <a:t>Critics</a:t>
            </a:r>
            <a:r>
              <a:rPr lang="fr-FR" sz="7400" dirty="0"/>
              <a:t> Association Awards 2014 : meilleure actrice pour Marion Cotillard</a:t>
            </a:r>
          </a:p>
          <a:p>
            <a:pPr>
              <a:lnSpc>
                <a:spcPct val="120000"/>
              </a:lnSpc>
            </a:pPr>
            <a:r>
              <a:rPr lang="fr-FR" sz="7400" dirty="0"/>
              <a:t>National Society of Film </a:t>
            </a:r>
            <a:r>
              <a:rPr lang="fr-FR" sz="7400" dirty="0" err="1"/>
              <a:t>Critics</a:t>
            </a:r>
            <a:r>
              <a:rPr lang="fr-FR" sz="7400" dirty="0"/>
              <a:t> Awards 2015</a:t>
            </a:r>
          </a:p>
          <a:p>
            <a:pPr lvl="1">
              <a:lnSpc>
                <a:spcPct val="120000"/>
              </a:lnSpc>
            </a:pPr>
            <a:r>
              <a:rPr lang="fr-FR" sz="7400" dirty="0"/>
              <a:t>Meilleure actrice pour Marion Cotillard (1</a:t>
            </a:r>
            <a:r>
              <a:rPr lang="fr-FR" sz="7400" baseline="30000" dirty="0"/>
              <a:t>re</a:t>
            </a:r>
            <a:r>
              <a:rPr lang="fr-FR" sz="7400" dirty="0"/>
              <a:t> place, également pour </a:t>
            </a:r>
            <a:r>
              <a:rPr lang="fr-FR" sz="7400" i="1" dirty="0"/>
              <a:t>Deux jours, une nuit</a:t>
            </a:r>
            <a:r>
              <a:rPr lang="fr-FR" sz="7400" dirty="0"/>
              <a:t>)</a:t>
            </a:r>
          </a:p>
          <a:p>
            <a:pPr lvl="1">
              <a:lnSpc>
                <a:spcPct val="120000"/>
              </a:lnSpc>
            </a:pPr>
            <a:r>
              <a:rPr lang="fr-FR" sz="7400" dirty="0"/>
              <a:t>Meilleure photographie pour Darius </a:t>
            </a:r>
            <a:r>
              <a:rPr lang="fr-FR" sz="7400" dirty="0" err="1"/>
              <a:t>Khondji</a:t>
            </a:r>
            <a:r>
              <a:rPr lang="fr-FR" sz="7400" dirty="0"/>
              <a:t> (2</a:t>
            </a:r>
            <a:r>
              <a:rPr lang="fr-FR" sz="7400" baseline="30000" dirty="0"/>
              <a:t>e</a:t>
            </a:r>
            <a:r>
              <a:rPr lang="fr-FR" sz="7400" dirty="0"/>
              <a:t> place)</a:t>
            </a:r>
          </a:p>
          <a:p>
            <a:pPr marL="0" indent="0">
              <a:lnSpc>
                <a:spcPct val="120000"/>
              </a:lnSpc>
              <a:buNone/>
            </a:pPr>
            <a:r>
              <a:rPr lang="fr-FR" sz="17600" dirty="0">
                <a:latin typeface="+mj-lt"/>
              </a:rPr>
              <a:t>Les nominations</a:t>
            </a:r>
          </a:p>
          <a:p>
            <a:pPr>
              <a:lnSpc>
                <a:spcPct val="120000"/>
              </a:lnSpc>
            </a:pPr>
            <a:r>
              <a:rPr lang="fr-FR" sz="7400" dirty="0"/>
              <a:t>Festival de Cannes 2013 : En compétition pour la Palme d’or</a:t>
            </a:r>
            <a:endParaRPr lang="fr-FR" sz="7400" dirty="0">
              <a:solidFill>
                <a:srgbClr val="FF0000"/>
              </a:solidFill>
            </a:endParaRPr>
          </a:p>
          <a:p>
            <a:pPr>
              <a:lnSpc>
                <a:spcPct val="120000"/>
              </a:lnSpc>
            </a:pPr>
            <a:r>
              <a:rPr lang="fr-FR" sz="7600" dirty="0"/>
              <a:t>Festival du film de New York 2013</a:t>
            </a:r>
          </a:p>
          <a:p>
            <a:pPr>
              <a:lnSpc>
                <a:spcPct val="120000"/>
              </a:lnSpc>
            </a:pPr>
            <a:endParaRPr lang="fr-FR" sz="7400" dirty="0"/>
          </a:p>
          <a:p>
            <a:pPr lvl="1"/>
            <a:endParaRPr lang="fr-FR" dirty="0"/>
          </a:p>
        </p:txBody>
      </p:sp>
    </p:spTree>
    <p:extLst>
      <p:ext uri="{BB962C8B-B14F-4D97-AF65-F5344CB8AC3E}">
        <p14:creationId xmlns:p14="http://schemas.microsoft.com/office/powerpoint/2010/main" val="3217099159"/>
      </p:ext>
    </p:extLst>
  </p:cSld>
  <p:clrMapOvr>
    <a:masterClrMapping/>
  </p:clrMapOvr>
</p:sld>
</file>

<file path=ppt/theme/theme1.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492</TotalTime>
  <Words>999</Words>
  <Application>Microsoft Macintosh PowerPoint</Application>
  <PresentationFormat>Grand écran</PresentationFormat>
  <Paragraphs>87</Paragraphs>
  <Slides>13</Slides>
  <Notes>0</Notes>
  <HiddenSlides>0</HiddenSlides>
  <MMClips>0</MMClips>
  <ScaleCrop>false</ScaleCrop>
  <HeadingPairs>
    <vt:vector size="6" baseType="variant">
      <vt:variant>
        <vt:lpstr>Polices utilisées</vt:lpstr>
      </vt:variant>
      <vt:variant>
        <vt:i4>3</vt:i4>
      </vt:variant>
      <vt:variant>
        <vt:lpstr>Thème</vt:lpstr>
      </vt:variant>
      <vt:variant>
        <vt:i4>1</vt:i4>
      </vt:variant>
      <vt:variant>
        <vt:lpstr>Titres des diapositives</vt:lpstr>
      </vt:variant>
      <vt:variant>
        <vt:i4>13</vt:i4>
      </vt:variant>
    </vt:vector>
  </HeadingPairs>
  <TitlesOfParts>
    <vt:vector size="17" baseType="lpstr">
      <vt:lpstr>Arial</vt:lpstr>
      <vt:lpstr>Calibri</vt:lpstr>
      <vt:lpstr>Calibri Light</vt:lpstr>
      <vt:lpstr>Thème Office</vt:lpstr>
      <vt:lpstr>THE IMMIGRANT</vt:lpstr>
      <vt:lpstr>Bande annonce  https://www.dailymotion.com/video/x24seuf </vt:lpstr>
      <vt:lpstr>Synopsis</vt:lpstr>
      <vt:lpstr>Les acteurs</vt:lpstr>
      <vt:lpstr>Premier film de James Gray avec une femme dans le rôle principal</vt:lpstr>
      <vt:lpstr>La dimension personnelle du film</vt:lpstr>
      <vt:lpstr>Les thèmes  • La force du rêve américain (statue de la liberté, costume d’Ewa) • Le trio amoureux comme dans Two Lovers • La jalousie (celle de Bruno envers Orlando et celles des prostituées envers Ewa) • L’importance de la famille (la sœur et la tante) • Les juifs chez eux nulle part (fuient les pogroms et se font traités de Youpins même en Amérique)  • L’auto détestation (Ewa, Bruno) • L’importance de la moralité (pour être intégré, pour être respecté) • Le sacrifice et le don de soi (Ewa) • La rédemption (celle d’Ewa, de la tante et de Bruno) • Le pardon (celui d’Ewa)  </vt:lpstr>
      <vt:lpstr>La force des dialogues / Des phrases « choc »</vt:lpstr>
      <vt:lpstr>Les récompenses</vt:lpstr>
      <vt:lpstr>La qualité de l’image / Darius Khondji récompensé </vt:lpstr>
      <vt:lpstr>Présentation PowerPoint</vt:lpstr>
      <vt:lpstr>Présentation PowerPoint</vt:lpstr>
      <vt:lpstr>Quelques films mettant en scène Ellis Island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IMMIGRANT</dc:title>
  <dc:creator>Microsoft Office User</dc:creator>
  <cp:lastModifiedBy>Microsoft Office User</cp:lastModifiedBy>
  <cp:revision>8</cp:revision>
  <cp:lastPrinted>2024-03-24T18:18:25Z</cp:lastPrinted>
  <dcterms:created xsi:type="dcterms:W3CDTF">2024-03-23T03:44:11Z</dcterms:created>
  <dcterms:modified xsi:type="dcterms:W3CDTF">2024-03-24T18:18:32Z</dcterms:modified>
</cp:coreProperties>
</file>