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67" r:id="rId3"/>
    <p:sldId id="270" r:id="rId4"/>
    <p:sldId id="258" r:id="rId5"/>
    <p:sldId id="257" r:id="rId6"/>
    <p:sldId id="268" r:id="rId7"/>
    <p:sldId id="264" r:id="rId8"/>
    <p:sldId id="271" r:id="rId9"/>
    <p:sldId id="272" r:id="rId10"/>
  </p:sldIdLst>
  <p:sldSz cx="12192000" cy="6858000"/>
  <p:notesSz cx="7102475" cy="93884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15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fr-FR"/>
          </a:p>
        </p:txBody>
      </p:sp>
      <p:sp>
        <p:nvSpPr>
          <p:cNvPr id="3" name="Espace réservé de la date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AFA9A499-E1CC-4F2C-9522-D715402B0D0F}" type="datetimeFigureOut">
              <a:rPr lang="fr-FR" smtClean="0"/>
              <a:t>28/01/2024</a:t>
            </a:fld>
            <a:endParaRPr lang="fr-FR"/>
          </a:p>
        </p:txBody>
      </p:sp>
      <p:sp>
        <p:nvSpPr>
          <p:cNvPr id="4" name="Espace réservé du pied de page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385135B-382E-4E1A-9EFA-042A033C0C93}" type="slidenum">
              <a:rPr lang="fr-FR" smtClean="0"/>
              <a:t>‹N°›</a:t>
            </a:fld>
            <a:endParaRPr lang="fr-FR"/>
          </a:p>
        </p:txBody>
      </p:sp>
    </p:spTree>
    <p:extLst>
      <p:ext uri="{BB962C8B-B14F-4D97-AF65-F5344CB8AC3E}">
        <p14:creationId xmlns:p14="http://schemas.microsoft.com/office/powerpoint/2010/main" val="10103484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F40DFEC-E4DC-4FED-A2B9-CD8684F92D3D}" type="datetimeFigureOut">
              <a:rPr lang="fr-FR" smtClean="0"/>
              <a:t>28/01/2024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282597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40DFEC-E4DC-4FED-A2B9-CD8684F92D3D}" type="datetimeFigureOut">
              <a:rPr lang="fr-FR" smtClean="0"/>
              <a:t>28/01/2024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379947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40DFEC-E4DC-4FED-A2B9-CD8684F92D3D}" type="datetimeFigureOut">
              <a:rPr lang="fr-FR" smtClean="0"/>
              <a:t>28/01/2024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338505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40DFEC-E4DC-4FED-A2B9-CD8684F92D3D}" type="datetimeFigureOut">
              <a:rPr lang="fr-FR" smtClean="0"/>
              <a:t>28/01/2024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3410364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F40DFEC-E4DC-4FED-A2B9-CD8684F92D3D}" type="datetimeFigureOut">
              <a:rPr lang="fr-FR" smtClean="0"/>
              <a:t>28/01/2024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137205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F40DFEC-E4DC-4FED-A2B9-CD8684F92D3D}" type="datetimeFigureOut">
              <a:rPr lang="fr-FR" smtClean="0"/>
              <a:t>28/01/2024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52444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F40DFEC-E4DC-4FED-A2B9-CD8684F92D3D}" type="datetimeFigureOut">
              <a:rPr lang="fr-FR" smtClean="0"/>
              <a:t>28/01/2024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160614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F40DFEC-E4DC-4FED-A2B9-CD8684F92D3D}" type="datetimeFigureOut">
              <a:rPr lang="fr-FR" smtClean="0"/>
              <a:t>28/01/2024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30288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40DFEC-E4DC-4FED-A2B9-CD8684F92D3D}" type="datetimeFigureOut">
              <a:rPr lang="fr-FR" smtClean="0"/>
              <a:t>28/01/2024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3045603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F40DFEC-E4DC-4FED-A2B9-CD8684F92D3D}" type="datetimeFigureOut">
              <a:rPr lang="fr-FR" smtClean="0"/>
              <a:t>28/01/2024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169441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F40DFEC-E4DC-4FED-A2B9-CD8684F92D3D}" type="datetimeFigureOut">
              <a:rPr lang="fr-FR" smtClean="0"/>
              <a:t>28/01/2024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46E2D50-0A54-4A46-B483-BB4844AC8B8A}" type="slidenum">
              <a:rPr lang="fr-FR" smtClean="0"/>
              <a:t>‹N°›</a:t>
            </a:fld>
            <a:endParaRPr lang="fr-FR"/>
          </a:p>
        </p:txBody>
      </p:sp>
    </p:spTree>
    <p:extLst>
      <p:ext uri="{BB962C8B-B14F-4D97-AF65-F5344CB8AC3E}">
        <p14:creationId xmlns:p14="http://schemas.microsoft.com/office/powerpoint/2010/main" val="196676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0DFEC-E4DC-4FED-A2B9-CD8684F92D3D}" type="datetimeFigureOut">
              <a:rPr lang="fr-FR" smtClean="0"/>
              <a:t>28/01/2024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E2D50-0A54-4A46-B483-BB4844AC8B8A}" type="slidenum">
              <a:rPr lang="fr-FR" smtClean="0"/>
              <a:t>‹N°›</a:t>
            </a:fld>
            <a:endParaRPr lang="fr-FR"/>
          </a:p>
        </p:txBody>
      </p:sp>
    </p:spTree>
    <p:extLst>
      <p:ext uri="{BB962C8B-B14F-4D97-AF65-F5344CB8AC3E}">
        <p14:creationId xmlns:p14="http://schemas.microsoft.com/office/powerpoint/2010/main" val="2060316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allocine.fr/film/fichefilm_gen_cfilm=300484.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r.wikipedia.org/wiki/Making-of#cite_note-1"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0200" y="244871"/>
            <a:ext cx="9144000" cy="1004888"/>
          </a:xfrm>
        </p:spPr>
        <p:txBody>
          <a:bodyPr/>
          <a:lstStyle/>
          <a:p>
            <a:r>
              <a:rPr lang="fr-FR" dirty="0" err="1" smtClean="0">
                <a:solidFill>
                  <a:srgbClr val="FF0000"/>
                </a:solidFill>
              </a:rPr>
              <a:t>Making</a:t>
            </a:r>
            <a:r>
              <a:rPr lang="fr-FR" dirty="0" smtClean="0">
                <a:solidFill>
                  <a:srgbClr val="FF0000"/>
                </a:solidFill>
              </a:rPr>
              <a:t> of</a:t>
            </a:r>
            <a:endParaRPr lang="fr-FR" dirty="0">
              <a:solidFill>
                <a:srgbClr val="FF0000"/>
              </a:solidFill>
            </a:endParaRPr>
          </a:p>
        </p:txBody>
      </p:sp>
      <p:sp>
        <p:nvSpPr>
          <p:cNvPr id="3" name="Sous-titre 2"/>
          <p:cNvSpPr>
            <a:spLocks noGrp="1"/>
          </p:cNvSpPr>
          <p:nvPr>
            <p:ph type="subTitle" idx="1"/>
          </p:nvPr>
        </p:nvSpPr>
        <p:spPr>
          <a:xfrm>
            <a:off x="3933825" y="1402027"/>
            <a:ext cx="4714875" cy="569912"/>
          </a:xfrm>
        </p:spPr>
        <p:txBody>
          <a:bodyPr>
            <a:noAutofit/>
          </a:bodyPr>
          <a:lstStyle/>
          <a:p>
            <a:r>
              <a:rPr lang="fr-FR" sz="3200" dirty="0" smtClean="0">
                <a:solidFill>
                  <a:srgbClr val="FF0000"/>
                </a:solidFill>
              </a:rPr>
              <a:t>Film de </a:t>
            </a:r>
            <a:r>
              <a:rPr lang="fr-FR" sz="3200" dirty="0" err="1" smtClean="0">
                <a:solidFill>
                  <a:srgbClr val="FF0000"/>
                </a:solidFill>
              </a:rPr>
              <a:t>Cedric</a:t>
            </a:r>
            <a:r>
              <a:rPr lang="fr-FR" sz="3200" dirty="0" smtClean="0">
                <a:solidFill>
                  <a:srgbClr val="FF0000"/>
                </a:solidFill>
              </a:rPr>
              <a:t> Kahn - 2024</a:t>
            </a:r>
            <a:endParaRPr lang="fr-FR" sz="3200" dirty="0">
              <a:solidFill>
                <a:srgbClr val="FF0000"/>
              </a:solidFill>
            </a:endParaRPr>
          </a:p>
        </p:txBody>
      </p:sp>
      <p:pic>
        <p:nvPicPr>
          <p:cNvPr id="1026" name="Picture 2" descr="Bande-annonce Making O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5524" y="2251563"/>
            <a:ext cx="3070226" cy="4159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066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84150"/>
            <a:ext cx="10515600" cy="1325563"/>
          </a:xfrm>
        </p:spPr>
        <p:txBody>
          <a:bodyPr/>
          <a:lstStyle/>
          <a:p>
            <a:pPr algn="ctr"/>
            <a:r>
              <a:rPr lang="fr-FR" dirty="0" smtClean="0">
                <a:solidFill>
                  <a:srgbClr val="FF0000"/>
                </a:solidFill>
              </a:rPr>
              <a:t>Qui est </a:t>
            </a:r>
            <a:r>
              <a:rPr lang="fr-FR" dirty="0" err="1" smtClean="0">
                <a:solidFill>
                  <a:srgbClr val="FF0000"/>
                </a:solidFill>
              </a:rPr>
              <a:t>Cedric</a:t>
            </a:r>
            <a:r>
              <a:rPr lang="fr-FR" dirty="0" smtClean="0">
                <a:solidFill>
                  <a:srgbClr val="FF0000"/>
                </a:solidFill>
              </a:rPr>
              <a:t> Kahn ?</a:t>
            </a:r>
            <a:endParaRPr lang="fr-FR" dirty="0">
              <a:solidFill>
                <a:srgbClr val="FF0000"/>
              </a:solidFill>
            </a:endParaRPr>
          </a:p>
        </p:txBody>
      </p:sp>
      <p:sp>
        <p:nvSpPr>
          <p:cNvPr id="3" name="Espace réservé du contenu 2"/>
          <p:cNvSpPr>
            <a:spLocks noGrp="1"/>
          </p:cNvSpPr>
          <p:nvPr>
            <p:ph idx="1"/>
          </p:nvPr>
        </p:nvSpPr>
        <p:spPr>
          <a:xfrm>
            <a:off x="838200" y="1406525"/>
            <a:ext cx="10515600" cy="4351338"/>
          </a:xfrm>
        </p:spPr>
        <p:txBody>
          <a:bodyPr>
            <a:normAutofit fontScale="62500" lnSpcReduction="20000"/>
          </a:bodyPr>
          <a:lstStyle/>
          <a:p>
            <a:pPr>
              <a:lnSpc>
                <a:spcPct val="120000"/>
              </a:lnSpc>
            </a:pPr>
            <a:r>
              <a:rPr lang="fr-FR" sz="2900" dirty="0" smtClean="0"/>
              <a:t>Il est à la fois scénariste, acteur et réalisateur</a:t>
            </a:r>
          </a:p>
          <a:p>
            <a:pPr>
              <a:lnSpc>
                <a:spcPct val="120000"/>
              </a:lnSpc>
            </a:pPr>
            <a:r>
              <a:rPr lang="fr-FR" sz="2900" dirty="0" smtClean="0"/>
              <a:t>Né en 1966 d'un </a:t>
            </a:r>
            <a:r>
              <a:rPr lang="fr-FR" sz="2900" dirty="0"/>
              <a:t>père architecte et d'une mère pharmacienne, Cédric Kahn grandit dans la Drôme. Peu passionné par les études traditionnelles, il manifeste dès son adolescence une vive passion pour le </a:t>
            </a:r>
            <a:r>
              <a:rPr lang="fr-FR" sz="2900" dirty="0" smtClean="0"/>
              <a:t>cinéma.</a:t>
            </a:r>
          </a:p>
          <a:p>
            <a:pPr>
              <a:lnSpc>
                <a:spcPct val="120000"/>
              </a:lnSpc>
            </a:pPr>
            <a:r>
              <a:rPr lang="fr-FR" sz="2900" dirty="0"/>
              <a:t> Il monte à Paris dès l'obtention de son baccalauréat et parvient, en quelques années, à se frayer un chemin dans le milieu du cinéma. Il est, par exemple, l'assistant </a:t>
            </a:r>
            <a:r>
              <a:rPr lang="fr-FR" sz="2900" dirty="0" smtClean="0"/>
              <a:t>monteur</a:t>
            </a:r>
            <a:r>
              <a:rPr lang="fr-FR" sz="2900" dirty="0"/>
              <a:t> </a:t>
            </a:r>
            <a:r>
              <a:rPr lang="fr-FR" sz="2900" dirty="0" smtClean="0"/>
              <a:t>dans </a:t>
            </a:r>
            <a:r>
              <a:rPr lang="fr-FR" sz="2900" dirty="0"/>
              <a:t>le film de Maurice Pialat, </a:t>
            </a:r>
            <a:r>
              <a:rPr lang="fr-FR" sz="2900" i="1" dirty="0"/>
              <a:t>Sous le soleil de Satan</a:t>
            </a:r>
            <a:r>
              <a:rPr lang="fr-FR" sz="2900" dirty="0"/>
              <a:t>, Palme d'or au festival de Cannes 1987</a:t>
            </a:r>
            <a:r>
              <a:rPr lang="fr-FR" sz="2900" dirty="0" smtClean="0"/>
              <a:t>.</a:t>
            </a:r>
          </a:p>
          <a:p>
            <a:pPr>
              <a:lnSpc>
                <a:spcPct val="120000"/>
              </a:lnSpc>
            </a:pPr>
            <a:r>
              <a:rPr lang="fr-FR" sz="2900" dirty="0" smtClean="0"/>
              <a:t>Quelques films : </a:t>
            </a:r>
          </a:p>
          <a:p>
            <a:pPr lvl="1">
              <a:lnSpc>
                <a:spcPct val="120000"/>
              </a:lnSpc>
            </a:pPr>
            <a:r>
              <a:rPr lang="fr-FR" sz="2900" dirty="0" smtClean="0"/>
              <a:t>2012 - une vie meilleure</a:t>
            </a:r>
          </a:p>
          <a:p>
            <a:pPr lvl="1">
              <a:lnSpc>
                <a:spcPct val="120000"/>
              </a:lnSpc>
            </a:pPr>
            <a:r>
              <a:rPr lang="fr-FR" sz="2900" dirty="0" smtClean="0"/>
              <a:t>2018 – la prière</a:t>
            </a:r>
          </a:p>
          <a:p>
            <a:pPr lvl="1">
              <a:lnSpc>
                <a:spcPct val="120000"/>
              </a:lnSpc>
            </a:pPr>
            <a:r>
              <a:rPr lang="fr-FR" sz="2900" dirty="0" smtClean="0"/>
              <a:t>2019 – fête de famille</a:t>
            </a:r>
          </a:p>
          <a:p>
            <a:pPr lvl="1">
              <a:lnSpc>
                <a:spcPct val="120000"/>
              </a:lnSpc>
            </a:pPr>
            <a:r>
              <a:rPr lang="fr-FR" sz="2900" dirty="0" smtClean="0"/>
              <a:t>2023 – le procès Goldman</a:t>
            </a:r>
          </a:p>
          <a:p>
            <a:pPr lvl="1">
              <a:lnSpc>
                <a:spcPct val="120000"/>
              </a:lnSpc>
            </a:pPr>
            <a:r>
              <a:rPr lang="fr-FR" sz="2900" dirty="0" smtClean="0"/>
              <a:t>2024 – </a:t>
            </a:r>
            <a:r>
              <a:rPr lang="fr-FR" sz="2900" dirty="0" err="1" smtClean="0"/>
              <a:t>making</a:t>
            </a:r>
            <a:r>
              <a:rPr lang="fr-FR" sz="2900" dirty="0" smtClean="0"/>
              <a:t> of</a:t>
            </a:r>
          </a:p>
          <a:p>
            <a:pPr lvl="1"/>
            <a:endParaRPr lang="fr-FR" dirty="0" smtClean="0"/>
          </a:p>
          <a:p>
            <a:endParaRPr lang="fr-FR" dirty="0"/>
          </a:p>
        </p:txBody>
      </p:sp>
      <p:pic>
        <p:nvPicPr>
          <p:cNvPr id="5" name="Picture 2" descr="Cédric Kahn, réalisateur du &quot;Procès Goldman&quot;, qui sort en salles ce mercredi 4 octob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37300" y="3197753"/>
            <a:ext cx="5190334" cy="3460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76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279400"/>
            <a:ext cx="10515600" cy="1325563"/>
          </a:xfrm>
        </p:spPr>
        <p:txBody>
          <a:bodyPr/>
          <a:lstStyle/>
          <a:p>
            <a:r>
              <a:rPr lang="fr-FR" b="1" dirty="0" smtClean="0">
                <a:solidFill>
                  <a:srgbClr val="FF0000"/>
                </a:solidFill>
              </a:rPr>
              <a:t>Pourquoi le titre ?</a:t>
            </a:r>
            <a:endParaRPr lang="fr-FR" b="1" dirty="0">
              <a:solidFill>
                <a:srgbClr val="FF0000"/>
              </a:solidFill>
            </a:endParaRPr>
          </a:p>
        </p:txBody>
      </p:sp>
      <p:sp>
        <p:nvSpPr>
          <p:cNvPr id="3" name="Rectangle 2"/>
          <p:cNvSpPr/>
          <p:nvPr/>
        </p:nvSpPr>
        <p:spPr>
          <a:xfrm>
            <a:off x="1133475" y="1780133"/>
            <a:ext cx="9448800" cy="3046988"/>
          </a:xfrm>
          <a:prstGeom prst="rect">
            <a:avLst/>
          </a:prstGeom>
        </p:spPr>
        <p:txBody>
          <a:bodyPr wrap="square">
            <a:spAutoFit/>
          </a:bodyPr>
          <a:lstStyle/>
          <a:p>
            <a:pPr algn="just">
              <a:spcBef>
                <a:spcPts val="600"/>
              </a:spcBef>
              <a:spcAft>
                <a:spcPts val="1200"/>
              </a:spcAft>
            </a:pPr>
            <a:r>
              <a:rPr lang="fr-FR" dirty="0">
                <a:latin typeface="Arial" panose="020B0604020202020204" pitchFamily="34" charset="0"/>
                <a:ea typeface="Times New Roman" panose="02020603050405020304" pitchFamily="18" charset="0"/>
              </a:rPr>
              <a:t>Un </a:t>
            </a:r>
            <a:r>
              <a:rPr lang="fr-FR" b="1" i="1" dirty="0" err="1">
                <a:latin typeface="Arial" panose="020B0604020202020204" pitchFamily="34" charset="0"/>
                <a:ea typeface="Times New Roman" panose="02020603050405020304" pitchFamily="18" charset="0"/>
              </a:rPr>
              <a:t>making</a:t>
            </a:r>
            <a:r>
              <a:rPr lang="fr-FR" b="1" i="1" dirty="0">
                <a:latin typeface="Arial" panose="020B0604020202020204" pitchFamily="34" charset="0"/>
                <a:ea typeface="Times New Roman" panose="02020603050405020304" pitchFamily="18" charset="0"/>
              </a:rPr>
              <a:t>-of</a:t>
            </a:r>
            <a:r>
              <a:rPr lang="fr-FR" dirty="0">
                <a:latin typeface="Arial" panose="020B0604020202020204" pitchFamily="34" charset="0"/>
                <a:ea typeface="Times New Roman" panose="02020603050405020304" pitchFamily="18" charset="0"/>
              </a:rPr>
              <a:t> (signifiant </a:t>
            </a:r>
            <a:r>
              <a:rPr lang="fr-FR" i="1" dirty="0">
                <a:latin typeface="Arial" panose="020B0604020202020204" pitchFamily="34" charset="0"/>
                <a:ea typeface="Times New Roman" panose="02020603050405020304" pitchFamily="18" charset="0"/>
              </a:rPr>
              <a:t>fabrication</a:t>
            </a:r>
            <a:r>
              <a:rPr lang="fr-FR" dirty="0">
                <a:latin typeface="Arial" panose="020B0604020202020204" pitchFamily="34" charset="0"/>
                <a:ea typeface="Times New Roman" panose="02020603050405020304" pitchFamily="18" charset="0"/>
              </a:rPr>
              <a:t>) est un anglicisme désignant un </a:t>
            </a:r>
            <a:r>
              <a:rPr lang="fr-FR" dirty="0" smtClean="0">
                <a:latin typeface="Arial" panose="020B0604020202020204" pitchFamily="34" charset="0"/>
                <a:ea typeface="Times New Roman" panose="02020603050405020304" pitchFamily="18" charset="0"/>
              </a:rPr>
              <a:t>film documentaire</a:t>
            </a:r>
            <a:r>
              <a:rPr lang="fr-FR" dirty="0">
                <a:latin typeface="Arial" panose="020B0604020202020204" pitchFamily="34" charset="0"/>
                <a:ea typeface="Times New Roman" panose="02020603050405020304" pitchFamily="18" charset="0"/>
              </a:rPr>
              <a:t> relatant le </a:t>
            </a:r>
            <a:r>
              <a:rPr lang="fr-FR" b="1" dirty="0">
                <a:latin typeface="Arial" panose="020B0604020202020204" pitchFamily="34" charset="0"/>
                <a:ea typeface="Times New Roman" panose="02020603050405020304" pitchFamily="18" charset="0"/>
              </a:rPr>
              <a:t>tournage</a:t>
            </a:r>
            <a:r>
              <a:rPr lang="fr-FR" dirty="0">
                <a:latin typeface="Arial" panose="020B0604020202020204" pitchFamily="34" charset="0"/>
                <a:ea typeface="Times New Roman" panose="02020603050405020304" pitchFamily="18" charset="0"/>
              </a:rPr>
              <a:t> ou la production d'un film ou d'une œuvre audiovisuelle (téléfilm, série télévisée…), voire d'une autre production artistique (bande dessinée par exemple).</a:t>
            </a:r>
            <a:endParaRPr lang="fr-FR" sz="2400" dirty="0">
              <a:latin typeface="Times New Roman" panose="02020603050405020304" pitchFamily="18" charset="0"/>
              <a:ea typeface="Times New Roman" panose="02020603050405020304" pitchFamily="18" charset="0"/>
            </a:endParaRPr>
          </a:p>
          <a:p>
            <a:pPr algn="just">
              <a:spcBef>
                <a:spcPts val="600"/>
              </a:spcBef>
              <a:spcAft>
                <a:spcPts val="1200"/>
              </a:spcAft>
            </a:pPr>
            <a:r>
              <a:rPr lang="fr-FR" dirty="0">
                <a:latin typeface="Arial" panose="020B0604020202020204" pitchFamily="34" charset="0"/>
                <a:ea typeface="Times New Roman" panose="02020603050405020304" pitchFamily="18" charset="0"/>
              </a:rPr>
              <a:t>On peut aussi trouver l'expression « </a:t>
            </a:r>
            <a:r>
              <a:rPr lang="fr-FR" b="1" dirty="0">
                <a:latin typeface="Arial" panose="020B0604020202020204" pitchFamily="34" charset="0"/>
                <a:ea typeface="Times New Roman" panose="02020603050405020304" pitchFamily="18" charset="0"/>
              </a:rPr>
              <a:t>coulisses du tournage</a:t>
            </a:r>
            <a:r>
              <a:rPr lang="fr-FR" dirty="0">
                <a:latin typeface="Arial" panose="020B0604020202020204" pitchFamily="34" charset="0"/>
                <a:ea typeface="Times New Roman" panose="02020603050405020304" pitchFamily="18" charset="0"/>
              </a:rPr>
              <a:t> » pour désigner ce processus, mais cette expression</a:t>
            </a:r>
            <a:r>
              <a:rPr lang="fr-FR" sz="1400" baseline="30000" dirty="0">
                <a:latin typeface="Arial" panose="020B0604020202020204" pitchFamily="34" charset="0"/>
                <a:ea typeface="Times New Roman" panose="02020603050405020304" pitchFamily="18" charset="0"/>
                <a:hlinkClick r:id="rId2"/>
              </a:rPr>
              <a:t>1</a:t>
            </a:r>
            <a:r>
              <a:rPr lang="fr-FR" dirty="0">
                <a:latin typeface="Arial" panose="020B0604020202020204" pitchFamily="34" charset="0"/>
                <a:ea typeface="Times New Roman" panose="02020603050405020304" pitchFamily="18" charset="0"/>
              </a:rPr>
              <a:t> n'est pas adaptée aux films qui ne montrent pas seulement le tournage mais aussi la postproduction ou, plus rarement, la </a:t>
            </a:r>
            <a:r>
              <a:rPr lang="fr-FR" dirty="0" err="1">
                <a:latin typeface="Arial" panose="020B0604020202020204" pitchFamily="34" charset="0"/>
                <a:ea typeface="Times New Roman" panose="02020603050405020304" pitchFamily="18" charset="0"/>
              </a:rPr>
              <a:t>préproduction</a:t>
            </a:r>
            <a:r>
              <a:rPr lang="fr-FR" dirty="0">
                <a:latin typeface="Arial" panose="020B0604020202020204" pitchFamily="34" charset="0"/>
                <a:ea typeface="Times New Roman" panose="02020603050405020304" pitchFamily="18" charset="0"/>
              </a:rPr>
              <a:t>. Au Québec, on parle aussi de </a:t>
            </a:r>
            <a:r>
              <a:rPr lang="fr-FR" b="1" dirty="0">
                <a:latin typeface="Arial" panose="020B0604020202020204" pitchFamily="34" charset="0"/>
                <a:ea typeface="Times New Roman" panose="02020603050405020304" pitchFamily="18" charset="0"/>
              </a:rPr>
              <a:t>revue de tournage</a:t>
            </a:r>
            <a:r>
              <a:rPr lang="fr-FR" dirty="0">
                <a:latin typeface="Arial" panose="020B0604020202020204" pitchFamily="34" charset="0"/>
                <a:ea typeface="Times New Roman" panose="02020603050405020304" pitchFamily="18" charset="0"/>
              </a:rPr>
              <a:t>.</a:t>
            </a:r>
            <a:endParaRPr lang="fr-FR" sz="2400" dirty="0">
              <a:latin typeface="Times New Roman" panose="02020603050405020304" pitchFamily="18" charset="0"/>
              <a:ea typeface="Times New Roman" panose="02020603050405020304" pitchFamily="18" charset="0"/>
            </a:endParaRPr>
          </a:p>
          <a:p>
            <a:pPr algn="just">
              <a:spcBef>
                <a:spcPts val="600"/>
              </a:spcBef>
              <a:spcAft>
                <a:spcPts val="1200"/>
              </a:spcAft>
            </a:pPr>
            <a:r>
              <a:rPr lang="fr-FR" dirty="0">
                <a:latin typeface="Arial" panose="020B0604020202020204" pitchFamily="34" charset="0"/>
                <a:ea typeface="Times New Roman" panose="02020603050405020304" pitchFamily="18" charset="0"/>
              </a:rPr>
              <a:t>Le </a:t>
            </a:r>
            <a:r>
              <a:rPr lang="fr-FR" i="1" dirty="0" err="1">
                <a:latin typeface="Arial" panose="020B0604020202020204" pitchFamily="34" charset="0"/>
                <a:ea typeface="Times New Roman" panose="02020603050405020304" pitchFamily="18" charset="0"/>
              </a:rPr>
              <a:t>making</a:t>
            </a:r>
            <a:r>
              <a:rPr lang="fr-FR" i="1" dirty="0">
                <a:latin typeface="Arial" panose="020B0604020202020204" pitchFamily="34" charset="0"/>
                <a:ea typeface="Times New Roman" panose="02020603050405020304" pitchFamily="18" charset="0"/>
              </a:rPr>
              <a:t>-of</a:t>
            </a:r>
            <a:r>
              <a:rPr lang="fr-FR" dirty="0">
                <a:latin typeface="Arial" panose="020B0604020202020204" pitchFamily="34" charset="0"/>
                <a:ea typeface="Times New Roman" panose="02020603050405020304" pitchFamily="18" charset="0"/>
              </a:rPr>
              <a:t> est parfois considéré comme un sous-genre du film documentaire.</a:t>
            </a:r>
            <a:endParaRPr lang="fr-F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881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71475" y="96113"/>
            <a:ext cx="4167103" cy="646331"/>
          </a:xfrm>
          <a:prstGeom prst="rect">
            <a:avLst/>
          </a:prstGeom>
          <a:noFill/>
        </p:spPr>
        <p:txBody>
          <a:bodyPr wrap="none" rtlCol="0">
            <a:spAutoFit/>
          </a:bodyPr>
          <a:lstStyle/>
          <a:p>
            <a:r>
              <a:rPr lang="fr-FR" sz="3600" dirty="0" smtClean="0">
                <a:solidFill>
                  <a:srgbClr val="FF0000"/>
                </a:solidFill>
              </a:rPr>
              <a:t>QUELQUES ACTEURS</a:t>
            </a:r>
            <a:endParaRPr lang="fr-FR" sz="3600" dirty="0">
              <a:solidFill>
                <a:srgbClr val="FF0000"/>
              </a:solidFill>
            </a:endParaRPr>
          </a:p>
        </p:txBody>
      </p:sp>
      <p:sp>
        <p:nvSpPr>
          <p:cNvPr id="3" name="ZoneTexte 2"/>
          <p:cNvSpPr txBox="1"/>
          <p:nvPr/>
        </p:nvSpPr>
        <p:spPr>
          <a:xfrm>
            <a:off x="373945" y="769307"/>
            <a:ext cx="3318409" cy="461665"/>
          </a:xfrm>
          <a:prstGeom prst="rect">
            <a:avLst/>
          </a:prstGeom>
          <a:noFill/>
        </p:spPr>
        <p:txBody>
          <a:bodyPr wrap="none" rtlCol="0">
            <a:spAutoFit/>
          </a:bodyPr>
          <a:lstStyle/>
          <a:p>
            <a:r>
              <a:rPr lang="fr-FR" sz="2400" dirty="0" smtClean="0"/>
              <a:t>SIMON : Denis </a:t>
            </a:r>
            <a:r>
              <a:rPr lang="fr-FR" sz="2400" dirty="0" err="1" smtClean="0"/>
              <a:t>Podalydes</a:t>
            </a:r>
            <a:endParaRPr lang="fr-FR" sz="2400" dirty="0"/>
          </a:p>
        </p:txBody>
      </p:sp>
      <p:sp>
        <p:nvSpPr>
          <p:cNvPr id="4" name="ZoneTexte 3"/>
          <p:cNvSpPr txBox="1"/>
          <p:nvPr/>
        </p:nvSpPr>
        <p:spPr>
          <a:xfrm>
            <a:off x="7820025" y="769307"/>
            <a:ext cx="3880549" cy="461665"/>
          </a:xfrm>
          <a:prstGeom prst="rect">
            <a:avLst/>
          </a:prstGeom>
          <a:noFill/>
        </p:spPr>
        <p:txBody>
          <a:bodyPr wrap="none" rtlCol="0">
            <a:spAutoFit/>
          </a:bodyPr>
          <a:lstStyle/>
          <a:p>
            <a:r>
              <a:rPr lang="fr-FR" sz="2400" dirty="0" smtClean="0"/>
              <a:t>VIVIANE : Emmanuelle </a:t>
            </a:r>
            <a:r>
              <a:rPr lang="fr-FR" sz="2400" dirty="0" err="1" smtClean="0"/>
              <a:t>Bercot</a:t>
            </a:r>
            <a:endParaRPr lang="fr-FR" sz="2400" dirty="0"/>
          </a:p>
        </p:txBody>
      </p:sp>
      <p:sp>
        <p:nvSpPr>
          <p:cNvPr id="5" name="ZoneTexte 4"/>
          <p:cNvSpPr txBox="1"/>
          <p:nvPr/>
        </p:nvSpPr>
        <p:spPr>
          <a:xfrm>
            <a:off x="4256378" y="742444"/>
            <a:ext cx="3177793" cy="461665"/>
          </a:xfrm>
          <a:prstGeom prst="rect">
            <a:avLst/>
          </a:prstGeom>
          <a:noFill/>
        </p:spPr>
        <p:txBody>
          <a:bodyPr wrap="none" rtlCol="0">
            <a:spAutoFit/>
          </a:bodyPr>
          <a:lstStyle/>
          <a:p>
            <a:r>
              <a:rPr lang="fr-FR" sz="2400" dirty="0" smtClean="0"/>
              <a:t>ALAIN : Jonathan Cohen</a:t>
            </a:r>
            <a:endParaRPr lang="fr-FR" sz="2400" dirty="0"/>
          </a:p>
        </p:txBody>
      </p:sp>
      <p:sp>
        <p:nvSpPr>
          <p:cNvPr id="6" name="ZoneTexte 5"/>
          <p:cNvSpPr txBox="1"/>
          <p:nvPr/>
        </p:nvSpPr>
        <p:spPr>
          <a:xfrm>
            <a:off x="651934" y="3571875"/>
            <a:ext cx="3185231" cy="461665"/>
          </a:xfrm>
          <a:prstGeom prst="rect">
            <a:avLst/>
          </a:prstGeom>
          <a:noFill/>
        </p:spPr>
        <p:txBody>
          <a:bodyPr wrap="none" rtlCol="0">
            <a:spAutoFit/>
          </a:bodyPr>
          <a:lstStyle/>
          <a:p>
            <a:r>
              <a:rPr lang="fr-FR" sz="2400" dirty="0" smtClean="0"/>
              <a:t>NADIA: </a:t>
            </a:r>
            <a:r>
              <a:rPr lang="fr-FR" sz="2400" dirty="0" err="1" smtClean="0"/>
              <a:t>Souheila</a:t>
            </a:r>
            <a:r>
              <a:rPr lang="fr-FR" sz="2400" dirty="0" smtClean="0"/>
              <a:t> </a:t>
            </a:r>
            <a:r>
              <a:rPr lang="fr-FR" sz="2400" dirty="0" err="1" smtClean="0"/>
              <a:t>Yacoub</a:t>
            </a:r>
            <a:endParaRPr lang="fr-FR" sz="2400" dirty="0"/>
          </a:p>
        </p:txBody>
      </p:sp>
      <p:pic>
        <p:nvPicPr>
          <p:cNvPr id="2050" name="Picture 2" descr="Résultat d’image pour denis podalydès. Taille: 200 x 200. Source: www.allocine.f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991" y="1485900"/>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5" name="ZoneTexte 14"/>
          <p:cNvSpPr txBox="1"/>
          <p:nvPr/>
        </p:nvSpPr>
        <p:spPr>
          <a:xfrm>
            <a:off x="4287373" y="3571874"/>
            <a:ext cx="3535583" cy="461665"/>
          </a:xfrm>
          <a:prstGeom prst="rect">
            <a:avLst/>
          </a:prstGeom>
          <a:noFill/>
        </p:spPr>
        <p:txBody>
          <a:bodyPr wrap="none" rtlCol="0">
            <a:spAutoFit/>
          </a:bodyPr>
          <a:lstStyle/>
          <a:p>
            <a:r>
              <a:rPr lang="fr-FR" sz="2400" dirty="0" smtClean="0"/>
              <a:t>JOSEPH : Stéphane </a:t>
            </a:r>
            <a:r>
              <a:rPr lang="fr-FR" sz="2400" dirty="0" err="1" smtClean="0"/>
              <a:t>Grepon</a:t>
            </a:r>
            <a:endParaRPr lang="fr-FR" sz="2400" dirty="0"/>
          </a:p>
        </p:txBody>
      </p:sp>
      <p:sp>
        <p:nvSpPr>
          <p:cNvPr id="16" name="ZoneTexte 15"/>
          <p:cNvSpPr txBox="1"/>
          <p:nvPr/>
        </p:nvSpPr>
        <p:spPr>
          <a:xfrm>
            <a:off x="8074123" y="3571874"/>
            <a:ext cx="3784501" cy="461665"/>
          </a:xfrm>
          <a:prstGeom prst="rect">
            <a:avLst/>
          </a:prstGeom>
          <a:noFill/>
        </p:spPr>
        <p:txBody>
          <a:bodyPr wrap="square" rtlCol="0">
            <a:spAutoFit/>
          </a:bodyPr>
          <a:lstStyle/>
          <a:p>
            <a:r>
              <a:rPr lang="fr-FR" sz="2400" dirty="0" smtClean="0"/>
              <a:t>MARQUEZ: Xavier </a:t>
            </a:r>
            <a:r>
              <a:rPr lang="fr-FR" sz="2400" dirty="0" err="1" smtClean="0"/>
              <a:t>Beauvois</a:t>
            </a:r>
            <a:endParaRPr lang="fr-FR" sz="2400" dirty="0"/>
          </a:p>
        </p:txBody>
      </p:sp>
      <p:pic>
        <p:nvPicPr>
          <p:cNvPr id="2054" name="Picture 6" descr="Résultat d’image pour jonathan cohen. Taille: 200 x 200. Source: www.cinemagia.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2774" y="1420109"/>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Résultat d’image pour emmanuelle bercot. Taille: 200 x 200. Source: www.pinterest.c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18550" y="1278597"/>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th.bing.com/th?id=OSK.GWElCCMcVxf-XdPGVZzU4gHaIy&amp;w=76&amp;h=100&amp;c=8&amp;o=6&amp;pid=SANGA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1653" y="4280304"/>
            <a:ext cx="1564196" cy="205815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ésultat d’image pour xavier beauvois. Taille: 156 x 200. Source: en.unifrance.or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17349" y="4133850"/>
            <a:ext cx="14859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th.bing.com/th?id=OSK.Mw0Y24-dXlDgifKC3Z8dQwHaLH&amp;w=155&amp;h=200&amp;c=7&amp;rs=1&amp;o=6&amp;pid=SANGA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2839" y="4214515"/>
            <a:ext cx="1825152" cy="2355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340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8787" y="138935"/>
            <a:ext cx="8677275" cy="1325563"/>
          </a:xfrm>
        </p:spPr>
        <p:txBody>
          <a:bodyPr>
            <a:noAutofit/>
          </a:bodyPr>
          <a:lstStyle/>
          <a:p>
            <a:r>
              <a:rPr lang="fr-FR" sz="4800" b="1" dirty="0" smtClean="0">
                <a:solidFill>
                  <a:srgbClr val="FF0000"/>
                </a:solidFill>
              </a:rPr>
              <a:t>Le scenario du film : « </a:t>
            </a:r>
            <a:r>
              <a:rPr lang="fr-FR" sz="4800" b="1" dirty="0" err="1" smtClean="0">
                <a:solidFill>
                  <a:srgbClr val="FF0000"/>
                </a:solidFill>
              </a:rPr>
              <a:t>Making</a:t>
            </a:r>
            <a:r>
              <a:rPr lang="fr-FR" sz="4800" b="1" dirty="0" smtClean="0">
                <a:solidFill>
                  <a:srgbClr val="FF0000"/>
                </a:solidFill>
              </a:rPr>
              <a:t> of »</a:t>
            </a:r>
            <a:endParaRPr lang="fr-FR" sz="4800" b="1" dirty="0">
              <a:solidFill>
                <a:srgbClr val="FF0000"/>
              </a:solidFill>
            </a:endParaRPr>
          </a:p>
        </p:txBody>
      </p:sp>
      <p:sp>
        <p:nvSpPr>
          <p:cNvPr id="5" name="Rectangle 4"/>
          <p:cNvSpPr/>
          <p:nvPr/>
        </p:nvSpPr>
        <p:spPr>
          <a:xfrm>
            <a:off x="542924" y="1216848"/>
            <a:ext cx="11049000" cy="5262979"/>
          </a:xfrm>
          <a:prstGeom prst="rect">
            <a:avLst/>
          </a:prstGeom>
        </p:spPr>
        <p:txBody>
          <a:bodyPr wrap="square">
            <a:spAutoFit/>
          </a:bodyPr>
          <a:lstStyle/>
          <a:p>
            <a:pPr algn="just">
              <a:spcBef>
                <a:spcPts val="600"/>
              </a:spcBef>
              <a:spcAft>
                <a:spcPts val="1200"/>
              </a:spcAft>
            </a:pPr>
            <a:r>
              <a:rPr lang="fr-FR" b="1" dirty="0">
                <a:solidFill>
                  <a:srgbClr val="202122"/>
                </a:solidFill>
                <a:latin typeface="Arial" panose="020B0604020202020204" pitchFamily="34" charset="0"/>
                <a:ea typeface="Times New Roman" panose="02020603050405020304" pitchFamily="18" charset="0"/>
              </a:rPr>
              <a:t>Simon</a:t>
            </a:r>
            <a:r>
              <a:rPr lang="fr-FR" dirty="0">
                <a:solidFill>
                  <a:srgbClr val="202122"/>
                </a:solidFill>
                <a:latin typeface="Arial" panose="020B0604020202020204" pitchFamily="34" charset="0"/>
                <a:ea typeface="Times New Roman" panose="02020603050405020304" pitchFamily="18" charset="0"/>
              </a:rPr>
              <a:t>, </a:t>
            </a:r>
            <a:r>
              <a:rPr lang="fr-FR" b="1" dirty="0">
                <a:solidFill>
                  <a:srgbClr val="202122"/>
                </a:solidFill>
                <a:latin typeface="Arial" panose="020B0604020202020204" pitchFamily="34" charset="0"/>
                <a:ea typeface="Times New Roman" panose="02020603050405020304" pitchFamily="18" charset="0"/>
              </a:rPr>
              <a:t>réalisateur</a:t>
            </a:r>
            <a:r>
              <a:rPr lang="fr-FR" dirty="0">
                <a:solidFill>
                  <a:srgbClr val="202122"/>
                </a:solidFill>
                <a:latin typeface="Arial" panose="020B0604020202020204" pitchFamily="34" charset="0"/>
                <a:ea typeface="Times New Roman" panose="02020603050405020304" pitchFamily="18" charset="0"/>
              </a:rPr>
              <a:t> de cinéma, vient de débuter le tournage de son prochain film portant sur la lutte d'un groupe d'ouvriers qui veulent éviter à tout prix la fermeture de l'usine au sein de laquelle ils travaillent. Rapidement, le tournage se complique avec l'arrivée de sérieux soucis financiers : deux des coproducteurs se sont rendus compte que le scénario sur la base duquel ils avaient donné leur accord n'est pas le scénario final. Ils veulent que le film ait une fin positive, avec des ouvriers réussissant à reprendre l'usine grâce à une </a:t>
            </a:r>
            <a:r>
              <a:rPr lang="fr-FR" dirty="0">
                <a:latin typeface="Arial" panose="020B0604020202020204" pitchFamily="34" charset="0"/>
                <a:ea typeface="Times New Roman" panose="02020603050405020304" pitchFamily="18" charset="0"/>
              </a:rPr>
              <a:t>SCOP, </a:t>
            </a:r>
            <a:r>
              <a:rPr lang="fr-FR" dirty="0">
                <a:solidFill>
                  <a:srgbClr val="202122"/>
                </a:solidFill>
                <a:latin typeface="Arial" panose="020B0604020202020204" pitchFamily="34" charset="0"/>
                <a:ea typeface="Times New Roman" panose="02020603050405020304" pitchFamily="18" charset="0"/>
              </a:rPr>
              <a:t>alors que le scénario prévoit en fait que les ouvriers perdent leur combat. Simon refuse tout net, et les coproducteurs se retirent du projet, ce qui déséquilibre gravement le budget du film.</a:t>
            </a:r>
            <a:endParaRPr lang="fr-FR" sz="2400" dirty="0">
              <a:latin typeface="Times New Roman" panose="02020603050405020304" pitchFamily="18" charset="0"/>
              <a:ea typeface="Times New Roman" panose="02020603050405020304" pitchFamily="18" charset="0"/>
            </a:endParaRPr>
          </a:p>
          <a:p>
            <a:pPr algn="just">
              <a:spcBef>
                <a:spcPts val="600"/>
              </a:spcBef>
              <a:spcAft>
                <a:spcPts val="1200"/>
              </a:spcAft>
            </a:pPr>
            <a:r>
              <a:rPr lang="fr-FR" dirty="0">
                <a:solidFill>
                  <a:srgbClr val="202122"/>
                </a:solidFill>
                <a:latin typeface="Arial" panose="020B0604020202020204" pitchFamily="34" charset="0"/>
                <a:ea typeface="Times New Roman" panose="02020603050405020304" pitchFamily="18" charset="0"/>
              </a:rPr>
              <a:t>Le </a:t>
            </a:r>
            <a:r>
              <a:rPr lang="fr-FR" b="1" dirty="0">
                <a:solidFill>
                  <a:srgbClr val="202122"/>
                </a:solidFill>
                <a:latin typeface="Arial" panose="020B0604020202020204" pitchFamily="34" charset="0"/>
                <a:ea typeface="Times New Roman" panose="02020603050405020304" pitchFamily="18" charset="0"/>
              </a:rPr>
              <a:t>producteur, Marquez, </a:t>
            </a:r>
            <a:r>
              <a:rPr lang="fr-FR" dirty="0">
                <a:solidFill>
                  <a:srgbClr val="202122"/>
                </a:solidFill>
                <a:latin typeface="Arial" panose="020B0604020202020204" pitchFamily="34" charset="0"/>
                <a:ea typeface="Times New Roman" panose="02020603050405020304" pitchFamily="18" charset="0"/>
              </a:rPr>
              <a:t>part à Paris pour rechercher de nouveaux financements. Sur le tournage lui-même, la situation est compliquée. </a:t>
            </a:r>
            <a:r>
              <a:rPr lang="fr-FR" b="1" dirty="0">
                <a:solidFill>
                  <a:srgbClr val="202122"/>
                </a:solidFill>
                <a:latin typeface="Arial" panose="020B0604020202020204" pitchFamily="34" charset="0"/>
                <a:ea typeface="Times New Roman" panose="02020603050405020304" pitchFamily="18" charset="0"/>
              </a:rPr>
              <a:t>Alain, l'acteur qui joue le rôle principal</a:t>
            </a:r>
            <a:r>
              <a:rPr lang="fr-FR" dirty="0">
                <a:solidFill>
                  <a:srgbClr val="202122"/>
                </a:solidFill>
                <a:latin typeface="Arial" panose="020B0604020202020204" pitchFamily="34" charset="0"/>
                <a:ea typeface="Times New Roman" panose="02020603050405020304" pitchFamily="18" charset="0"/>
              </a:rPr>
              <a:t>, n'arrête pas de suggérer des modifications au scénario qui ont toutes pour effet de mettre son personnage en valeur, tout en réduisant le rôle de </a:t>
            </a:r>
            <a:r>
              <a:rPr lang="fr-FR" b="1" dirty="0">
                <a:solidFill>
                  <a:srgbClr val="202122"/>
                </a:solidFill>
                <a:latin typeface="Arial" panose="020B0604020202020204" pitchFamily="34" charset="0"/>
                <a:ea typeface="Times New Roman" panose="02020603050405020304" pitchFamily="18" charset="0"/>
              </a:rPr>
              <a:t>Nadia, jeune actrice qui vient de décrocher son premier grand rôle</a:t>
            </a:r>
            <a:r>
              <a:rPr lang="fr-FR" dirty="0">
                <a:solidFill>
                  <a:srgbClr val="202122"/>
                </a:solidFill>
                <a:latin typeface="Arial" panose="020B0604020202020204" pitchFamily="34" charset="0"/>
                <a:ea typeface="Times New Roman" panose="02020603050405020304" pitchFamily="18" charset="0"/>
              </a:rPr>
              <a:t>. Simon doit gérer de multiples conflits au sein de l'équipe. Il a également des problèmes conjugaux, sa femme souhaite qu'ils se séparent.</a:t>
            </a:r>
            <a:endParaRPr lang="fr-FR" sz="2400" dirty="0">
              <a:latin typeface="Times New Roman" panose="02020603050405020304" pitchFamily="18" charset="0"/>
              <a:ea typeface="Times New Roman" panose="02020603050405020304" pitchFamily="18" charset="0"/>
            </a:endParaRPr>
          </a:p>
          <a:p>
            <a:pPr algn="just">
              <a:spcBef>
                <a:spcPts val="600"/>
              </a:spcBef>
              <a:spcAft>
                <a:spcPts val="1200"/>
              </a:spcAft>
            </a:pPr>
            <a:r>
              <a:rPr lang="fr-FR" b="1" dirty="0">
                <a:solidFill>
                  <a:srgbClr val="202122"/>
                </a:solidFill>
                <a:latin typeface="Arial" panose="020B0604020202020204" pitchFamily="34" charset="0"/>
                <a:ea typeface="Times New Roman" panose="02020603050405020304" pitchFamily="18" charset="0"/>
              </a:rPr>
              <a:t>L'un des figurants, Joseph, rêve de devenir réalisateur </a:t>
            </a:r>
            <a:r>
              <a:rPr lang="fr-FR" dirty="0">
                <a:solidFill>
                  <a:srgbClr val="202122"/>
                </a:solidFill>
                <a:latin typeface="Arial" panose="020B0604020202020204" pitchFamily="34" charset="0"/>
                <a:ea typeface="Times New Roman" panose="02020603050405020304" pitchFamily="18" charset="0"/>
              </a:rPr>
              <a:t>et a beaucoup d'admiration pour Simon. Il lui remet timidement un scénario qu'il a écrit dans l'espoir qu'il voudra lui donner son avis. Joseph travaille dans la pizzeria familiale avec sa sœur, mais rêve de cinéma. Simon lui confie alors une caméra en lui demandant de faire un </a:t>
            </a:r>
            <a:r>
              <a:rPr lang="fr-FR" dirty="0" err="1">
                <a:latin typeface="Arial" panose="020B0604020202020204" pitchFamily="34" charset="0"/>
                <a:ea typeface="Times New Roman" panose="02020603050405020304" pitchFamily="18" charset="0"/>
              </a:rPr>
              <a:t>making</a:t>
            </a:r>
            <a:r>
              <a:rPr lang="fr-FR" dirty="0">
                <a:latin typeface="Arial" panose="020B0604020202020204" pitchFamily="34" charset="0"/>
                <a:ea typeface="Times New Roman" panose="02020603050405020304" pitchFamily="18" charset="0"/>
              </a:rPr>
              <a:t>-of</a:t>
            </a:r>
            <a:r>
              <a:rPr lang="fr-FR" dirty="0">
                <a:solidFill>
                  <a:srgbClr val="202122"/>
                </a:solidFill>
                <a:latin typeface="Arial" panose="020B0604020202020204" pitchFamily="34" charset="0"/>
                <a:ea typeface="Times New Roman" panose="02020603050405020304" pitchFamily="18" charset="0"/>
              </a:rPr>
              <a:t>, un journal de bord du film</a:t>
            </a:r>
            <a:r>
              <a:rPr lang="fr-FR" dirty="0" smtClean="0">
                <a:solidFill>
                  <a:srgbClr val="202122"/>
                </a:solidFill>
                <a:latin typeface="Arial" panose="020B0604020202020204" pitchFamily="34" charset="0"/>
                <a:ea typeface="Times New Roman" panose="02020603050405020304" pitchFamily="18" charset="0"/>
              </a:rPr>
              <a:t>.</a:t>
            </a:r>
            <a:endParaRPr lang="fr-FR"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3870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900" y="1584216"/>
            <a:ext cx="10325100" cy="5262979"/>
          </a:xfrm>
          <a:prstGeom prst="rect">
            <a:avLst/>
          </a:prstGeom>
        </p:spPr>
        <p:txBody>
          <a:bodyPr wrap="square">
            <a:spAutoFit/>
          </a:bodyPr>
          <a:lstStyle/>
          <a:p>
            <a:pPr algn="just">
              <a:spcBef>
                <a:spcPts val="600"/>
              </a:spcBef>
              <a:spcAft>
                <a:spcPts val="1200"/>
              </a:spcAft>
            </a:pPr>
            <a:r>
              <a:rPr lang="fr-FR" dirty="0">
                <a:solidFill>
                  <a:srgbClr val="202122"/>
                </a:solidFill>
                <a:latin typeface="Arial" panose="020B0604020202020204" pitchFamily="34" charset="0"/>
                <a:ea typeface="Times New Roman" panose="02020603050405020304" pitchFamily="18" charset="0"/>
              </a:rPr>
              <a:t>Marquez doit finalement avouer qu'il n'a trouvé aucun financement pour le film, et il n'y a plus du tout d'argent en caisse. Viviane et Simon réunissent donc l'ensemble de l'équipe pour leur annoncer </a:t>
            </a:r>
            <a:r>
              <a:rPr lang="fr-FR" b="1" dirty="0">
                <a:solidFill>
                  <a:srgbClr val="202122"/>
                </a:solidFill>
                <a:latin typeface="Arial" panose="020B0604020202020204" pitchFamily="34" charset="0"/>
                <a:ea typeface="Times New Roman" panose="02020603050405020304" pitchFamily="18" charset="0"/>
              </a:rPr>
              <a:t>qu'il faut interrompre le tournage, à moins qu'ils n'acceptent de travailler bénévolement</a:t>
            </a:r>
            <a:r>
              <a:rPr lang="fr-FR" dirty="0">
                <a:solidFill>
                  <a:srgbClr val="202122"/>
                </a:solidFill>
                <a:latin typeface="Arial" panose="020B0604020202020204" pitchFamily="34" charset="0"/>
                <a:ea typeface="Times New Roman" panose="02020603050405020304" pitchFamily="18" charset="0"/>
              </a:rPr>
              <a:t>. Cela cause des désaccords parmi eux, certains acceptant, d'autres refusant catégoriquement de travailler sans être payés. </a:t>
            </a:r>
            <a:r>
              <a:rPr lang="fr-FR" b="1" dirty="0">
                <a:solidFill>
                  <a:srgbClr val="202122"/>
                </a:solidFill>
                <a:latin typeface="Arial" panose="020B0604020202020204" pitchFamily="34" charset="0"/>
                <a:ea typeface="Times New Roman" panose="02020603050405020304" pitchFamily="18" charset="0"/>
              </a:rPr>
              <a:t>Cela fait écho à la scène qu'ils viennent de tourner</a:t>
            </a:r>
            <a:r>
              <a:rPr lang="fr-FR" dirty="0">
                <a:solidFill>
                  <a:srgbClr val="202122"/>
                </a:solidFill>
                <a:latin typeface="Arial" panose="020B0604020202020204" pitchFamily="34" charset="0"/>
                <a:ea typeface="Times New Roman" panose="02020603050405020304" pitchFamily="18" charset="0"/>
              </a:rPr>
              <a:t>, dans laquelle les ouvriers sont informés qu'ils pourraient se voir offrir une prime de 100 000 euros s'ils renoncent à leur combat, et sont très divisés entre ceux pour qui c'est une aubaine et ceux qui refusent d'abandonner la lutte.</a:t>
            </a:r>
            <a:endParaRPr lang="fr-FR" sz="2400" dirty="0">
              <a:latin typeface="Times New Roman" panose="02020603050405020304" pitchFamily="18" charset="0"/>
              <a:ea typeface="Times New Roman" panose="02020603050405020304" pitchFamily="18" charset="0"/>
            </a:endParaRPr>
          </a:p>
          <a:p>
            <a:pPr algn="just">
              <a:spcBef>
                <a:spcPts val="600"/>
              </a:spcBef>
              <a:spcAft>
                <a:spcPts val="1200"/>
              </a:spcAft>
            </a:pPr>
            <a:r>
              <a:rPr lang="fr-FR" b="1" dirty="0">
                <a:solidFill>
                  <a:srgbClr val="202122"/>
                </a:solidFill>
                <a:latin typeface="Arial" panose="020B0604020202020204" pitchFamily="34" charset="0"/>
                <a:ea typeface="Times New Roman" panose="02020603050405020304" pitchFamily="18" charset="0"/>
              </a:rPr>
              <a:t>Simon décide de faire un aller-retour express pour aller voir sa famille</a:t>
            </a:r>
            <a:r>
              <a:rPr lang="fr-FR" dirty="0">
                <a:solidFill>
                  <a:srgbClr val="202122"/>
                </a:solidFill>
                <a:latin typeface="Arial" panose="020B0604020202020204" pitchFamily="34" charset="0"/>
                <a:ea typeface="Times New Roman" panose="02020603050405020304" pitchFamily="18" charset="0"/>
              </a:rPr>
              <a:t>. Il part, accompagné de Jules, un des figurants. </a:t>
            </a:r>
            <a:r>
              <a:rPr lang="fr-FR" dirty="0" smtClean="0">
                <a:solidFill>
                  <a:srgbClr val="202122"/>
                </a:solidFill>
                <a:latin typeface="Arial" panose="020B0604020202020204" pitchFamily="34" charset="0"/>
                <a:ea typeface="Times New Roman" panose="02020603050405020304" pitchFamily="18" charset="0"/>
              </a:rPr>
              <a:t>Simon </a:t>
            </a:r>
            <a:r>
              <a:rPr lang="fr-FR" dirty="0">
                <a:solidFill>
                  <a:srgbClr val="202122"/>
                </a:solidFill>
                <a:latin typeface="Arial" panose="020B0604020202020204" pitchFamily="34" charset="0"/>
                <a:ea typeface="Times New Roman" panose="02020603050405020304" pitchFamily="18" charset="0"/>
              </a:rPr>
              <a:t>dit à sa femme qu'il a décidé d'accepter de changer le </a:t>
            </a:r>
            <a:r>
              <a:rPr lang="fr-FR" dirty="0" smtClean="0">
                <a:latin typeface="Arial" panose="020B0604020202020204" pitchFamily="34" charset="0"/>
                <a:ea typeface="Times New Roman" panose="02020603050405020304" pitchFamily="18" charset="0"/>
              </a:rPr>
              <a:t>dénouement</a:t>
            </a:r>
            <a:r>
              <a:rPr lang="fr-FR" dirty="0">
                <a:solidFill>
                  <a:srgbClr val="202122"/>
                </a:solidFill>
                <a:latin typeface="Arial" panose="020B0604020202020204" pitchFamily="34" charset="0"/>
                <a:ea typeface="Times New Roman" panose="02020603050405020304" pitchFamily="18" charset="0"/>
              </a:rPr>
              <a:t> de son film pour résoudre ses problèmes de budget. Lors d'une halte sur le chemin du retour, </a:t>
            </a:r>
            <a:r>
              <a:rPr lang="fr-FR" b="1" dirty="0">
                <a:solidFill>
                  <a:srgbClr val="202122"/>
                </a:solidFill>
                <a:latin typeface="Arial" panose="020B0604020202020204" pitchFamily="34" charset="0"/>
                <a:ea typeface="Times New Roman" panose="02020603050405020304" pitchFamily="18" charset="0"/>
              </a:rPr>
              <a:t>il fait un malaise et perd connaissance</a:t>
            </a:r>
            <a:r>
              <a:rPr lang="fr-FR" dirty="0">
                <a:solidFill>
                  <a:srgbClr val="202122"/>
                </a:solidFill>
                <a:latin typeface="Arial" panose="020B0604020202020204" pitchFamily="34" charset="0"/>
                <a:ea typeface="Times New Roman" panose="02020603050405020304" pitchFamily="18" charset="0"/>
              </a:rPr>
              <a:t>.</a:t>
            </a:r>
            <a:endParaRPr lang="fr-FR" sz="2400" dirty="0">
              <a:latin typeface="Times New Roman" panose="02020603050405020304" pitchFamily="18" charset="0"/>
              <a:ea typeface="Times New Roman" panose="02020603050405020304" pitchFamily="18" charset="0"/>
            </a:endParaRPr>
          </a:p>
          <a:p>
            <a:pPr algn="just">
              <a:spcBef>
                <a:spcPts val="600"/>
              </a:spcBef>
              <a:spcAft>
                <a:spcPts val="1200"/>
              </a:spcAft>
            </a:pPr>
            <a:r>
              <a:rPr lang="fr-FR" dirty="0">
                <a:latin typeface="Arial" panose="020B0604020202020204" pitchFamily="34" charset="0"/>
                <a:ea typeface="Times New Roman" panose="02020603050405020304" pitchFamily="18" charset="0"/>
              </a:rPr>
              <a:t>C'est le dernier jour de </a:t>
            </a:r>
            <a:r>
              <a:rPr lang="fr-FR" dirty="0" smtClean="0">
                <a:latin typeface="Arial" panose="020B0604020202020204" pitchFamily="34" charset="0"/>
                <a:ea typeface="Times New Roman" panose="02020603050405020304" pitchFamily="18" charset="0"/>
              </a:rPr>
              <a:t>tournage, </a:t>
            </a:r>
            <a:r>
              <a:rPr lang="fr-FR" dirty="0">
                <a:latin typeface="Arial" panose="020B0604020202020204" pitchFamily="34" charset="0"/>
                <a:ea typeface="Times New Roman" panose="02020603050405020304" pitchFamily="18" charset="0"/>
              </a:rPr>
              <a:t>et la fin n'est pas heureuse : les ouvriers ont perdu, l'usine va être déménagée en Pologne, mais ils sabotent la machine avant de se faire arrêter par les forces </a:t>
            </a:r>
            <a:r>
              <a:rPr lang="fr-FR" dirty="0" smtClean="0">
                <a:latin typeface="Arial" panose="020B0604020202020204" pitchFamily="34" charset="0"/>
                <a:ea typeface="Times New Roman" panose="02020603050405020304" pitchFamily="18" charset="0"/>
              </a:rPr>
              <a:t>de </a:t>
            </a:r>
            <a:r>
              <a:rPr lang="fr-FR" dirty="0">
                <a:latin typeface="Arial" panose="020B0604020202020204" pitchFamily="34" charset="0"/>
                <a:ea typeface="Times New Roman" panose="02020603050405020304" pitchFamily="18" charset="0"/>
              </a:rPr>
              <a:t>l'ordre. </a:t>
            </a:r>
            <a:r>
              <a:rPr lang="fr-FR" dirty="0" smtClean="0">
                <a:latin typeface="Arial" panose="020B0604020202020204" pitchFamily="34" charset="0"/>
                <a:ea typeface="Times New Roman" panose="02020603050405020304" pitchFamily="18" charset="0"/>
              </a:rPr>
              <a:t>Mais en final, tous </a:t>
            </a:r>
            <a:r>
              <a:rPr lang="fr-FR" dirty="0">
                <a:latin typeface="Arial" panose="020B0604020202020204" pitchFamily="34" charset="0"/>
                <a:ea typeface="Times New Roman" panose="02020603050405020304" pitchFamily="18" charset="0"/>
              </a:rPr>
              <a:t>se réjouissent d'être venus à bout de ce tournage. Suite à son malaise, Simon est resté hospitalisé deux semaines, et </a:t>
            </a:r>
            <a:r>
              <a:rPr lang="fr-FR" b="1" dirty="0">
                <a:latin typeface="Arial" panose="020B0604020202020204" pitchFamily="34" charset="0"/>
                <a:ea typeface="Times New Roman" panose="02020603050405020304" pitchFamily="18" charset="0"/>
              </a:rPr>
              <a:t>Marquez a profité de l'indemnisation versée par l'assurance pour financer la fin du tournage.</a:t>
            </a:r>
            <a:endParaRPr lang="fr-FR" sz="2400" b="1"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723900" y="383887"/>
            <a:ext cx="10325100" cy="1200329"/>
          </a:xfrm>
          <a:prstGeom prst="rect">
            <a:avLst/>
          </a:prstGeom>
        </p:spPr>
        <p:txBody>
          <a:bodyPr wrap="square">
            <a:spAutoFit/>
          </a:bodyPr>
          <a:lstStyle/>
          <a:p>
            <a:pPr algn="just">
              <a:spcBef>
                <a:spcPts val="600"/>
              </a:spcBef>
              <a:spcAft>
                <a:spcPts val="1200"/>
              </a:spcAft>
            </a:pPr>
            <a:r>
              <a:rPr lang="fr-FR" dirty="0">
                <a:solidFill>
                  <a:srgbClr val="202122"/>
                </a:solidFill>
                <a:latin typeface="Arial" panose="020B0604020202020204" pitchFamily="34" charset="0"/>
                <a:ea typeface="Times New Roman" panose="02020603050405020304" pitchFamily="18" charset="0"/>
              </a:rPr>
              <a:t>Marquez rend régulièrement compte de ses démarches de recherche de nouveaux financements à Simon, il se montre optimiste quant à ses chances de succès. Avec </a:t>
            </a:r>
            <a:r>
              <a:rPr lang="fr-FR" b="1" dirty="0">
                <a:solidFill>
                  <a:srgbClr val="202122"/>
                </a:solidFill>
                <a:latin typeface="Arial" panose="020B0604020202020204" pitchFamily="34" charset="0"/>
                <a:ea typeface="Times New Roman" panose="02020603050405020304" pitchFamily="18" charset="0"/>
              </a:rPr>
              <a:t>Viviane, sa directrice de production</a:t>
            </a:r>
            <a:r>
              <a:rPr lang="fr-FR" dirty="0">
                <a:solidFill>
                  <a:srgbClr val="202122"/>
                </a:solidFill>
                <a:latin typeface="Arial" panose="020B0604020202020204" pitchFamily="34" charset="0"/>
                <a:ea typeface="Times New Roman" panose="02020603050405020304" pitchFamily="18" charset="0"/>
              </a:rPr>
              <a:t>, Simon essaie néanmoins de réduire les frais du tournage. Joseph se lie avec Nadia, ils s'embrassent. Nadia lui confie qu'elle est en couple, mais souhaite quitter son compagnon.</a:t>
            </a:r>
            <a:endParaRPr lang="fr-FR"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9977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76275" y="257175"/>
            <a:ext cx="5295039" cy="769441"/>
          </a:xfrm>
          <a:prstGeom prst="rect">
            <a:avLst/>
          </a:prstGeom>
          <a:noFill/>
        </p:spPr>
        <p:txBody>
          <a:bodyPr wrap="none" rtlCol="0">
            <a:spAutoFit/>
          </a:bodyPr>
          <a:lstStyle/>
          <a:p>
            <a:r>
              <a:rPr lang="fr-FR" sz="4400" dirty="0" smtClean="0">
                <a:solidFill>
                  <a:srgbClr val="FF0000"/>
                </a:solidFill>
              </a:rPr>
              <a:t>Les principaux thèmes</a:t>
            </a:r>
            <a:endParaRPr lang="fr-FR" sz="4400" dirty="0">
              <a:solidFill>
                <a:srgbClr val="FF0000"/>
              </a:solidFill>
            </a:endParaRPr>
          </a:p>
        </p:txBody>
      </p:sp>
      <p:sp>
        <p:nvSpPr>
          <p:cNvPr id="5" name="ZoneTexte 4"/>
          <p:cNvSpPr txBox="1"/>
          <p:nvPr/>
        </p:nvSpPr>
        <p:spPr>
          <a:xfrm>
            <a:off x="635816" y="1162050"/>
            <a:ext cx="9725932" cy="707886"/>
          </a:xfrm>
          <a:prstGeom prst="rect">
            <a:avLst/>
          </a:prstGeom>
          <a:noFill/>
        </p:spPr>
        <p:txBody>
          <a:bodyPr wrap="none" rtlCol="0">
            <a:spAutoFit/>
          </a:bodyPr>
          <a:lstStyle/>
          <a:p>
            <a:pPr algn="ctr"/>
            <a:r>
              <a:rPr lang="fr-FR" sz="2000" b="1" dirty="0" err="1" smtClean="0"/>
              <a:t>Making</a:t>
            </a:r>
            <a:r>
              <a:rPr lang="fr-FR" sz="2000" b="1" dirty="0" smtClean="0"/>
              <a:t> of est un portrait du milieu du cinéma : il s’agit d’un film sur le tournage d’un film.</a:t>
            </a:r>
          </a:p>
          <a:p>
            <a:pPr algn="ctr"/>
            <a:r>
              <a:rPr lang="fr-FR" sz="2000" b="1" dirty="0" smtClean="0"/>
              <a:t>On pourrait dire aussi : « Un film dans le film »</a:t>
            </a:r>
            <a:endParaRPr lang="fr-FR" sz="2000" b="1" dirty="0"/>
          </a:p>
        </p:txBody>
      </p:sp>
      <p:sp>
        <p:nvSpPr>
          <p:cNvPr id="7" name="ZoneTexte 6"/>
          <p:cNvSpPr txBox="1"/>
          <p:nvPr/>
        </p:nvSpPr>
        <p:spPr>
          <a:xfrm>
            <a:off x="761999" y="2105025"/>
            <a:ext cx="10010775" cy="4093428"/>
          </a:xfrm>
          <a:prstGeom prst="rect">
            <a:avLst/>
          </a:prstGeom>
          <a:noFill/>
        </p:spPr>
        <p:txBody>
          <a:bodyPr wrap="square" rtlCol="0">
            <a:spAutoFit/>
          </a:bodyPr>
          <a:lstStyle/>
          <a:p>
            <a:r>
              <a:rPr lang="fr-FR" sz="2000" dirty="0" smtClean="0"/>
              <a:t>Toutes les difficultés du cinéma actuel sont abordées :</a:t>
            </a:r>
          </a:p>
          <a:p>
            <a:endParaRPr lang="fr-FR" sz="2000" dirty="0" smtClean="0"/>
          </a:p>
          <a:p>
            <a:pPr marL="342900" indent="-342900">
              <a:buFont typeface="Arial" panose="020B0604020202020204" pitchFamily="34" charset="0"/>
              <a:buChar char="•"/>
            </a:pPr>
            <a:r>
              <a:rPr lang="fr-FR" sz="2000" b="1" dirty="0" smtClean="0"/>
              <a:t>Les conditions d’un tournage </a:t>
            </a:r>
            <a:r>
              <a:rPr lang="fr-FR" sz="2000" dirty="0" smtClean="0"/>
              <a:t>: difficultés rencontrées par les producteurs lors de la réalisation d’un film. "</a:t>
            </a:r>
            <a:r>
              <a:rPr lang="fr-FR" sz="2000" dirty="0" err="1"/>
              <a:t>Making</a:t>
            </a:r>
            <a:r>
              <a:rPr lang="fr-FR" sz="2000" dirty="0"/>
              <a:t> of" met en scène les coulisses, l’arrière-cuisine où circulent les tensions, les rivalités, les problèmes </a:t>
            </a:r>
            <a:r>
              <a:rPr lang="fr-FR" sz="2000" dirty="0" smtClean="0"/>
              <a:t>d’argent </a:t>
            </a:r>
            <a:r>
              <a:rPr lang="fr-FR" sz="2000" dirty="0"/>
              <a:t>et les crises de </a:t>
            </a:r>
            <a:r>
              <a:rPr lang="fr-FR" sz="2000" dirty="0" smtClean="0"/>
              <a:t>nerfs. On voit </a:t>
            </a:r>
            <a:r>
              <a:rPr lang="fr-FR" sz="2000" dirty="0"/>
              <a:t>ce qui peut se passer en coulisses entre les acteurs, les techniciens, les producteurs et bien sûr, le réalisateur</a:t>
            </a:r>
            <a:r>
              <a:rPr lang="fr-FR" sz="2000" dirty="0" smtClean="0"/>
              <a:t>.</a:t>
            </a:r>
          </a:p>
          <a:p>
            <a:pPr marL="342900" indent="-342900">
              <a:buFont typeface="Arial" panose="020B0604020202020204" pitchFamily="34" charset="0"/>
              <a:buChar char="•"/>
            </a:pPr>
            <a:r>
              <a:rPr lang="fr-FR" sz="2000" b="1" dirty="0" smtClean="0"/>
              <a:t>Les pressions subies </a:t>
            </a:r>
            <a:r>
              <a:rPr lang="fr-FR" sz="2000" dirty="0" smtClean="0"/>
              <a:t>: demande de changement de scenario en cours de réalisation du film.</a:t>
            </a:r>
          </a:p>
          <a:p>
            <a:pPr marL="342900" indent="-342900">
              <a:buFont typeface="Arial" panose="020B0604020202020204" pitchFamily="34" charset="0"/>
              <a:buChar char="•"/>
            </a:pPr>
            <a:r>
              <a:rPr lang="fr-FR" sz="2000" b="1" dirty="0" smtClean="0"/>
              <a:t>Les problèmes de financement </a:t>
            </a:r>
            <a:r>
              <a:rPr lang="fr-FR" sz="2000" dirty="0" smtClean="0"/>
              <a:t>:  Les conditions économiques de financement sont aléatoires et tout repose sur Marquez qui évite de dire la vérité. Difficile de concilier création et rentabilité. Sans financement, pas de réalisation possible.</a:t>
            </a:r>
          </a:p>
          <a:p>
            <a:pPr marL="342900" indent="-342900">
              <a:buFont typeface="Arial" panose="020B0604020202020204" pitchFamily="34" charset="0"/>
              <a:buChar char="•"/>
            </a:pPr>
            <a:r>
              <a:rPr lang="fr-FR" sz="2000" b="1" dirty="0" smtClean="0"/>
              <a:t>Les aléas divers </a:t>
            </a:r>
            <a:r>
              <a:rPr lang="fr-FR" sz="2000" dirty="0" smtClean="0"/>
              <a:t>: la vie privée des acteurs est compliquée (liaison entre Joseph et Nadia ; difficultés conjugales de Simon….)</a:t>
            </a:r>
            <a:endParaRPr lang="fr-FR" sz="2000" dirty="0"/>
          </a:p>
        </p:txBody>
      </p:sp>
    </p:spTree>
    <p:extLst>
      <p:ext uri="{BB962C8B-B14F-4D97-AF65-F5344CB8AC3E}">
        <p14:creationId xmlns:p14="http://schemas.microsoft.com/office/powerpoint/2010/main" val="1439855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rPr>
              <a:t>La superposition du conflit social</a:t>
            </a:r>
            <a:br>
              <a:rPr lang="fr-FR" b="1" dirty="0" smtClean="0">
                <a:solidFill>
                  <a:srgbClr val="FF0000"/>
                </a:solidFill>
              </a:rPr>
            </a:br>
            <a:r>
              <a:rPr lang="fr-FR" b="1" dirty="0" smtClean="0">
                <a:solidFill>
                  <a:srgbClr val="FF0000"/>
                </a:solidFill>
              </a:rPr>
              <a:t>et des réactions des acteurs</a:t>
            </a:r>
            <a:endParaRPr lang="fr-FR" b="1" dirty="0">
              <a:solidFill>
                <a:srgbClr val="FF0000"/>
              </a:solidFill>
            </a:endParaRPr>
          </a:p>
        </p:txBody>
      </p:sp>
      <p:sp>
        <p:nvSpPr>
          <p:cNvPr id="3" name="Rectangle 2"/>
          <p:cNvSpPr/>
          <p:nvPr/>
        </p:nvSpPr>
        <p:spPr>
          <a:xfrm>
            <a:off x="1009649" y="1810167"/>
            <a:ext cx="10525126" cy="4801314"/>
          </a:xfrm>
          <a:prstGeom prst="rect">
            <a:avLst/>
          </a:prstGeom>
        </p:spPr>
        <p:txBody>
          <a:bodyPr wrap="square">
            <a:spAutoFit/>
          </a:bodyPr>
          <a:lstStyle/>
          <a:p>
            <a:pPr algn="just"/>
            <a:r>
              <a:rPr lang="fr-FR" dirty="0" smtClean="0">
                <a:solidFill>
                  <a:srgbClr val="333333"/>
                </a:solidFill>
                <a:latin typeface="Arial" panose="020B0604020202020204" pitchFamily="34" charset="0"/>
                <a:ea typeface="Calibri" panose="020F0502020204030204" pitchFamily="34" charset="0"/>
              </a:rPr>
              <a:t>Ce film </a:t>
            </a:r>
            <a:r>
              <a:rPr lang="fr-FR" dirty="0">
                <a:solidFill>
                  <a:srgbClr val="333333"/>
                </a:solidFill>
                <a:latin typeface="Arial" panose="020B0604020202020204" pitchFamily="34" charset="0"/>
                <a:ea typeface="Calibri" panose="020F0502020204030204" pitchFamily="34" charset="0"/>
              </a:rPr>
              <a:t>dans le </a:t>
            </a:r>
            <a:r>
              <a:rPr lang="fr-FR" dirty="0" smtClean="0">
                <a:solidFill>
                  <a:srgbClr val="333333"/>
                </a:solidFill>
                <a:latin typeface="Arial" panose="020B0604020202020204" pitchFamily="34" charset="0"/>
                <a:ea typeface="Calibri" panose="020F0502020204030204" pitchFamily="34" charset="0"/>
              </a:rPr>
              <a:t>film évoque </a:t>
            </a:r>
            <a:r>
              <a:rPr lang="fr-FR" dirty="0">
                <a:solidFill>
                  <a:srgbClr val="333333"/>
                </a:solidFill>
                <a:latin typeface="Arial" panose="020B0604020202020204" pitchFamily="34" charset="0"/>
                <a:ea typeface="Calibri" panose="020F0502020204030204" pitchFamily="34" charset="0"/>
              </a:rPr>
              <a:t>réellement le monde du septième </a:t>
            </a:r>
            <a:r>
              <a:rPr lang="fr-FR" dirty="0" smtClean="0">
                <a:solidFill>
                  <a:srgbClr val="333333"/>
                </a:solidFill>
                <a:latin typeface="Arial" panose="020B0604020202020204" pitchFamily="34" charset="0"/>
                <a:ea typeface="Calibri" panose="020F0502020204030204" pitchFamily="34" charset="0"/>
              </a:rPr>
              <a:t>art. Cédric </a:t>
            </a:r>
            <a:r>
              <a:rPr lang="fr-FR" dirty="0">
                <a:solidFill>
                  <a:srgbClr val="333333"/>
                </a:solidFill>
                <a:latin typeface="Arial" panose="020B0604020202020204" pitchFamily="34" charset="0"/>
                <a:ea typeface="Calibri" panose="020F0502020204030204" pitchFamily="34" charset="0"/>
              </a:rPr>
              <a:t>Kahn </a:t>
            </a:r>
            <a:r>
              <a:rPr lang="fr-FR" dirty="0" smtClean="0">
                <a:solidFill>
                  <a:srgbClr val="333333"/>
                </a:solidFill>
                <a:latin typeface="Arial" panose="020B0604020202020204" pitchFamily="34" charset="0"/>
                <a:ea typeface="Calibri" panose="020F0502020204030204" pitchFamily="34" charset="0"/>
              </a:rPr>
              <a:t>le reprend </a:t>
            </a:r>
            <a:r>
              <a:rPr lang="fr-FR" dirty="0">
                <a:solidFill>
                  <a:srgbClr val="333333"/>
                </a:solidFill>
                <a:latin typeface="Arial" panose="020B0604020202020204" pitchFamily="34" charset="0"/>
                <a:ea typeface="Calibri" panose="020F0502020204030204" pitchFamily="34" charset="0"/>
              </a:rPr>
              <a:t>à son compte en doublant la </a:t>
            </a:r>
            <a:r>
              <a:rPr lang="fr-FR" dirty="0" smtClean="0">
                <a:solidFill>
                  <a:srgbClr val="333333"/>
                </a:solidFill>
                <a:latin typeface="Arial" panose="020B0604020202020204" pitchFamily="34" charset="0"/>
                <a:ea typeface="Calibri" panose="020F0502020204030204" pitchFamily="34" charset="0"/>
              </a:rPr>
              <a:t>mise :</a:t>
            </a:r>
          </a:p>
          <a:p>
            <a:pPr algn="just"/>
            <a:endParaRPr lang="fr-FR" dirty="0" smtClean="0">
              <a:solidFill>
                <a:srgbClr val="333333"/>
              </a:solidFill>
              <a:latin typeface="Arial" panose="020B0604020202020204" pitchFamily="34" charset="0"/>
              <a:ea typeface="Calibri" panose="020F0502020204030204" pitchFamily="34" charset="0"/>
            </a:endParaRPr>
          </a:p>
          <a:p>
            <a:pPr marL="342900" indent="-342900" algn="just">
              <a:buAutoNum type="arabicParenR"/>
            </a:pPr>
            <a:r>
              <a:rPr lang="fr-FR" dirty="0" smtClean="0">
                <a:solidFill>
                  <a:srgbClr val="333333"/>
                </a:solidFill>
                <a:latin typeface="Arial" panose="020B0604020202020204" pitchFamily="34" charset="0"/>
                <a:ea typeface="Calibri" panose="020F0502020204030204" pitchFamily="34" charset="0"/>
              </a:rPr>
              <a:t>Son </a:t>
            </a:r>
            <a:r>
              <a:rPr lang="fr-FR" dirty="0">
                <a:solidFill>
                  <a:srgbClr val="333333"/>
                </a:solidFill>
                <a:latin typeface="Arial" panose="020B0604020202020204" pitchFamily="34" charset="0"/>
                <a:ea typeface="Calibri" panose="020F0502020204030204" pitchFamily="34" charset="0"/>
              </a:rPr>
              <a:t>réalisateur s’apprête à filmer un </a:t>
            </a:r>
            <a:r>
              <a:rPr lang="fr-FR" b="1" dirty="0">
                <a:solidFill>
                  <a:srgbClr val="333333"/>
                </a:solidFill>
                <a:latin typeface="Arial" panose="020B0604020202020204" pitchFamily="34" charset="0"/>
                <a:ea typeface="Calibri" panose="020F0502020204030204" pitchFamily="34" charset="0"/>
              </a:rPr>
              <a:t>conflit social </a:t>
            </a:r>
            <a:r>
              <a:rPr lang="fr-FR" dirty="0">
                <a:solidFill>
                  <a:srgbClr val="333333"/>
                </a:solidFill>
                <a:latin typeface="Arial" panose="020B0604020202020204" pitchFamily="34" charset="0"/>
                <a:ea typeface="Calibri" panose="020F0502020204030204" pitchFamily="34" charset="0"/>
              </a:rPr>
              <a:t>quand la production du film retire ses billes pour désaccord sur le scénario. Le tournage commence malgré tout </a:t>
            </a:r>
            <a:r>
              <a:rPr lang="fr-FR" dirty="0" smtClean="0">
                <a:solidFill>
                  <a:srgbClr val="333333"/>
                </a:solidFill>
                <a:latin typeface="Arial" panose="020B0604020202020204" pitchFamily="34" charset="0"/>
                <a:ea typeface="Calibri" panose="020F0502020204030204" pitchFamily="34" charset="0"/>
              </a:rPr>
              <a:t>en </a:t>
            </a:r>
            <a:r>
              <a:rPr lang="fr-FR" b="1" dirty="0" smtClean="0">
                <a:solidFill>
                  <a:srgbClr val="333333"/>
                </a:solidFill>
                <a:latin typeface="Arial" panose="020B0604020202020204" pitchFamily="34" charset="0"/>
                <a:ea typeface="Calibri" panose="020F0502020204030204" pitchFamily="34" charset="0"/>
              </a:rPr>
              <a:t>l’absence </a:t>
            </a:r>
            <a:r>
              <a:rPr lang="fr-FR" b="1" dirty="0">
                <a:solidFill>
                  <a:srgbClr val="333333"/>
                </a:solidFill>
                <a:latin typeface="Arial" panose="020B0604020202020204" pitchFamily="34" charset="0"/>
                <a:ea typeface="Calibri" panose="020F0502020204030204" pitchFamily="34" charset="0"/>
              </a:rPr>
              <a:t>de </a:t>
            </a:r>
            <a:r>
              <a:rPr lang="fr-FR" b="1" dirty="0" smtClean="0">
                <a:solidFill>
                  <a:srgbClr val="333333"/>
                </a:solidFill>
                <a:latin typeface="Arial" panose="020B0604020202020204" pitchFamily="34" charset="0"/>
                <a:ea typeface="Calibri" panose="020F0502020204030204" pitchFamily="34" charset="0"/>
              </a:rPr>
              <a:t>véritable financement</a:t>
            </a:r>
            <a:r>
              <a:rPr lang="fr-FR" dirty="0" smtClean="0">
                <a:solidFill>
                  <a:srgbClr val="333333"/>
                </a:solidFill>
                <a:latin typeface="Arial" panose="020B0604020202020204" pitchFamily="34" charset="0"/>
                <a:ea typeface="Calibri" panose="020F0502020204030204" pitchFamily="34" charset="0"/>
              </a:rPr>
              <a:t>. Ceci </a:t>
            </a:r>
            <a:r>
              <a:rPr lang="fr-FR" dirty="0">
                <a:solidFill>
                  <a:srgbClr val="333333"/>
                </a:solidFill>
                <a:latin typeface="Arial" panose="020B0604020202020204" pitchFamily="34" charset="0"/>
                <a:ea typeface="Calibri" panose="020F0502020204030204" pitchFamily="34" charset="0"/>
              </a:rPr>
              <a:t>freine beaucoup d’ardeurs et réduit </a:t>
            </a:r>
            <a:r>
              <a:rPr lang="fr-FR" dirty="0" smtClean="0">
                <a:solidFill>
                  <a:srgbClr val="333333"/>
                </a:solidFill>
                <a:latin typeface="Arial" panose="020B0604020202020204" pitchFamily="34" charset="0"/>
                <a:ea typeface="Calibri" panose="020F0502020204030204" pitchFamily="34" charset="0"/>
              </a:rPr>
              <a:t>la </a:t>
            </a:r>
            <a:r>
              <a:rPr lang="fr-FR" dirty="0">
                <a:solidFill>
                  <a:srgbClr val="333333"/>
                </a:solidFill>
                <a:latin typeface="Arial" panose="020B0604020202020204" pitchFamily="34" charset="0"/>
                <a:ea typeface="Calibri" panose="020F0502020204030204" pitchFamily="34" charset="0"/>
              </a:rPr>
              <a:t>masse salariale </a:t>
            </a:r>
            <a:r>
              <a:rPr lang="fr-FR" dirty="0" smtClean="0">
                <a:solidFill>
                  <a:srgbClr val="333333"/>
                </a:solidFill>
                <a:latin typeface="Arial" panose="020B0604020202020204" pitchFamily="34" charset="0"/>
                <a:ea typeface="Calibri" panose="020F0502020204030204" pitchFamily="34" charset="0"/>
              </a:rPr>
              <a:t>de manière néfaste </a:t>
            </a:r>
            <a:r>
              <a:rPr lang="fr-FR" dirty="0">
                <a:solidFill>
                  <a:srgbClr val="333333"/>
                </a:solidFill>
                <a:latin typeface="Arial" panose="020B0604020202020204" pitchFamily="34" charset="0"/>
                <a:ea typeface="Calibri" panose="020F0502020204030204" pitchFamily="34" charset="0"/>
              </a:rPr>
              <a:t>pour le personnel et la stabilité de l’équipe</a:t>
            </a:r>
            <a:r>
              <a:rPr lang="fr-FR" dirty="0" smtClean="0">
                <a:solidFill>
                  <a:srgbClr val="333333"/>
                </a:solidFill>
                <a:latin typeface="Arial" panose="020B0604020202020204" pitchFamily="34" charset="0"/>
                <a:ea typeface="Calibri" panose="020F0502020204030204" pitchFamily="34" charset="0"/>
              </a:rPr>
              <a:t>.</a:t>
            </a:r>
          </a:p>
          <a:p>
            <a:pPr marL="342900" indent="-342900" algn="just">
              <a:buAutoNum type="arabicParenR"/>
            </a:pPr>
            <a:endParaRPr lang="fr-FR" dirty="0" smtClean="0">
              <a:solidFill>
                <a:srgbClr val="333333"/>
              </a:solidFill>
              <a:latin typeface="Arial" panose="020B0604020202020204" pitchFamily="34" charset="0"/>
              <a:ea typeface="Calibri" panose="020F0502020204030204" pitchFamily="34" charset="0"/>
            </a:endParaRPr>
          </a:p>
          <a:p>
            <a:pPr marL="361950" indent="-361950" algn="just"/>
            <a:r>
              <a:rPr lang="fr-FR" dirty="0" smtClean="0">
                <a:solidFill>
                  <a:srgbClr val="333333"/>
                </a:solidFill>
                <a:latin typeface="Arial" panose="020B0604020202020204" pitchFamily="34" charset="0"/>
                <a:ea typeface="Calibri" panose="020F0502020204030204" pitchFamily="34" charset="0"/>
              </a:rPr>
              <a:t>2) 	</a:t>
            </a:r>
            <a:r>
              <a:rPr lang="fr-FR" b="1" dirty="0" smtClean="0">
                <a:solidFill>
                  <a:srgbClr val="333333"/>
                </a:solidFill>
                <a:latin typeface="Arial" panose="020B0604020202020204" pitchFamily="34" charset="0"/>
                <a:ea typeface="Calibri" panose="020F0502020204030204" pitchFamily="34" charset="0"/>
              </a:rPr>
              <a:t>La </a:t>
            </a:r>
            <a:r>
              <a:rPr lang="fr-FR" b="1" dirty="0">
                <a:solidFill>
                  <a:srgbClr val="333333"/>
                </a:solidFill>
                <a:latin typeface="Arial" panose="020B0604020202020204" pitchFamily="34" charset="0"/>
                <a:ea typeface="Calibri" panose="020F0502020204030204" pitchFamily="34" charset="0"/>
              </a:rPr>
              <a:t>lutte sociale filmée à l’origine pour la fiction s’introduit au sein de la propre équipe de tournage, et devient le véritable sujet du film</a:t>
            </a:r>
            <a:r>
              <a:rPr lang="fr-FR" dirty="0">
                <a:solidFill>
                  <a:srgbClr val="333333"/>
                </a:solidFill>
                <a:latin typeface="Arial" panose="020B0604020202020204" pitchFamily="34" charset="0"/>
                <a:ea typeface="Calibri" panose="020F0502020204030204" pitchFamily="34" charset="0"/>
              </a:rPr>
              <a:t>, </a:t>
            </a:r>
            <a:r>
              <a:rPr lang="fr-FR" dirty="0" smtClean="0">
                <a:solidFill>
                  <a:srgbClr val="333333"/>
                </a:solidFill>
                <a:latin typeface="Arial" panose="020B0604020202020204" pitchFamily="34" charset="0"/>
                <a:ea typeface="Calibri" panose="020F0502020204030204" pitchFamily="34" charset="0"/>
              </a:rPr>
              <a:t>sa </a:t>
            </a:r>
            <a:r>
              <a:rPr lang="fr-FR" dirty="0">
                <a:solidFill>
                  <a:srgbClr val="333333"/>
                </a:solidFill>
                <a:latin typeface="Arial" panose="020B0604020202020204" pitchFamily="34" charset="0"/>
                <a:ea typeface="Calibri" panose="020F0502020204030204" pitchFamily="34" charset="0"/>
              </a:rPr>
              <a:t>raison </a:t>
            </a:r>
            <a:r>
              <a:rPr lang="fr-FR" dirty="0" smtClean="0">
                <a:solidFill>
                  <a:srgbClr val="333333"/>
                </a:solidFill>
                <a:latin typeface="Arial" panose="020B0604020202020204" pitchFamily="34" charset="0"/>
                <a:ea typeface="Calibri" panose="020F0502020204030204" pitchFamily="34" charset="0"/>
              </a:rPr>
              <a:t>d’être : </a:t>
            </a:r>
          </a:p>
          <a:p>
            <a:pPr marL="742950" lvl="1" indent="-285750" algn="just">
              <a:buFontTx/>
              <a:buChar char="-"/>
            </a:pPr>
            <a:r>
              <a:rPr lang="fr-FR" dirty="0">
                <a:solidFill>
                  <a:srgbClr val="333333"/>
                </a:solidFill>
                <a:latin typeface="Arial" panose="020B0604020202020204" pitchFamily="34" charset="0"/>
                <a:ea typeface="Calibri" panose="020F0502020204030204" pitchFamily="34" charset="0"/>
              </a:rPr>
              <a:t>L</a:t>
            </a:r>
            <a:r>
              <a:rPr lang="fr-FR" dirty="0" smtClean="0">
                <a:solidFill>
                  <a:srgbClr val="333333"/>
                </a:solidFill>
                <a:latin typeface="Arial" panose="020B0604020202020204" pitchFamily="34" charset="0"/>
                <a:ea typeface="Calibri" panose="020F0502020204030204" pitchFamily="34" charset="0"/>
              </a:rPr>
              <a:t>’ouvrier et le </a:t>
            </a:r>
            <a:r>
              <a:rPr lang="fr-FR" dirty="0">
                <a:solidFill>
                  <a:srgbClr val="333333"/>
                </a:solidFill>
                <a:latin typeface="Arial" panose="020B0604020202020204" pitchFamily="34" charset="0"/>
                <a:ea typeface="Calibri" panose="020F0502020204030204" pitchFamily="34" charset="0"/>
              </a:rPr>
              <a:t>comédien </a:t>
            </a:r>
            <a:r>
              <a:rPr lang="fr-FR" dirty="0" smtClean="0">
                <a:solidFill>
                  <a:srgbClr val="333333"/>
                </a:solidFill>
                <a:latin typeface="Arial" panose="020B0604020202020204" pitchFamily="34" charset="0"/>
                <a:ea typeface="Calibri" panose="020F0502020204030204" pitchFamily="34" charset="0"/>
              </a:rPr>
              <a:t>se rejoignent en revendiquant </a:t>
            </a:r>
            <a:r>
              <a:rPr lang="fr-FR" dirty="0">
                <a:solidFill>
                  <a:srgbClr val="333333"/>
                </a:solidFill>
                <a:latin typeface="Arial" panose="020B0604020202020204" pitchFamily="34" charset="0"/>
                <a:ea typeface="Calibri" panose="020F0502020204030204" pitchFamily="34" charset="0"/>
              </a:rPr>
              <a:t>le droit à la parole, </a:t>
            </a:r>
            <a:r>
              <a:rPr lang="fr-FR" dirty="0" smtClean="0">
                <a:solidFill>
                  <a:srgbClr val="333333"/>
                </a:solidFill>
                <a:latin typeface="Arial" panose="020B0604020202020204" pitchFamily="34" charset="0"/>
                <a:ea typeface="Calibri" panose="020F0502020204030204" pitchFamily="34" charset="0"/>
              </a:rPr>
              <a:t>à la </a:t>
            </a:r>
            <a:r>
              <a:rPr lang="fr-FR" dirty="0">
                <a:solidFill>
                  <a:srgbClr val="333333"/>
                </a:solidFill>
                <a:latin typeface="Arial" panose="020B0604020202020204" pitchFamily="34" charset="0"/>
                <a:ea typeface="Calibri" panose="020F0502020204030204" pitchFamily="34" charset="0"/>
              </a:rPr>
              <a:t>légitimité de </a:t>
            </a:r>
            <a:r>
              <a:rPr lang="fr-FR" dirty="0" smtClean="0">
                <a:solidFill>
                  <a:srgbClr val="333333"/>
                </a:solidFill>
                <a:latin typeface="Arial" panose="020B0604020202020204" pitchFamily="34" charset="0"/>
                <a:ea typeface="Calibri" panose="020F0502020204030204" pitchFamily="34" charset="0"/>
              </a:rPr>
              <a:t>leur action.</a:t>
            </a:r>
          </a:p>
          <a:p>
            <a:pPr marL="742950" lvl="1" indent="-285750" algn="just">
              <a:buFontTx/>
              <a:buChar char="-"/>
            </a:pPr>
            <a:r>
              <a:rPr lang="fr-FR" dirty="0" smtClean="0">
                <a:solidFill>
                  <a:srgbClr val="333333"/>
                </a:solidFill>
                <a:latin typeface="Arial" panose="020B0604020202020204" pitchFamily="34" charset="0"/>
                <a:ea typeface="Calibri" panose="020F0502020204030204" pitchFamily="34" charset="0"/>
              </a:rPr>
              <a:t>Dans les deux cas de figure, on voit qui accepte et qui refuse </a:t>
            </a:r>
            <a:r>
              <a:rPr lang="fr-FR" dirty="0">
                <a:solidFill>
                  <a:srgbClr val="333333"/>
                </a:solidFill>
                <a:latin typeface="Arial" panose="020B0604020202020204" pitchFamily="34" charset="0"/>
                <a:ea typeface="Calibri" panose="020F0502020204030204" pitchFamily="34" charset="0"/>
              </a:rPr>
              <a:t>de poursuivre le travail sans être </a:t>
            </a:r>
            <a:r>
              <a:rPr lang="fr-FR" dirty="0" smtClean="0">
                <a:solidFill>
                  <a:srgbClr val="333333"/>
                </a:solidFill>
                <a:latin typeface="Arial" panose="020B0604020202020204" pitchFamily="34" charset="0"/>
                <a:ea typeface="Calibri" panose="020F0502020204030204" pitchFamily="34" charset="0"/>
              </a:rPr>
              <a:t>payé.</a:t>
            </a:r>
          </a:p>
          <a:p>
            <a:pPr marL="742950" lvl="1" indent="-285750" algn="just">
              <a:buFontTx/>
              <a:buChar char="-"/>
            </a:pPr>
            <a:endParaRPr lang="fr-FR" dirty="0" smtClean="0">
              <a:solidFill>
                <a:srgbClr val="333333"/>
              </a:solidFill>
              <a:latin typeface="Arial" panose="020B0604020202020204" pitchFamily="34" charset="0"/>
              <a:ea typeface="Calibri" panose="020F0502020204030204" pitchFamily="34" charset="0"/>
            </a:endParaRPr>
          </a:p>
          <a:p>
            <a:pPr algn="just"/>
            <a:r>
              <a:rPr lang="fr-FR" dirty="0" smtClean="0">
                <a:solidFill>
                  <a:srgbClr val="333333"/>
                </a:solidFill>
                <a:latin typeface="Arial" panose="020B0604020202020204" pitchFamily="34" charset="0"/>
              </a:rPr>
              <a:t>Ces questions posées dans les deux situations rejoignent les grandes questions de la société actuelle.</a:t>
            </a:r>
            <a:endParaRPr lang="fr-FR" dirty="0"/>
          </a:p>
        </p:txBody>
      </p:sp>
    </p:spTree>
    <p:extLst>
      <p:ext uri="{BB962C8B-B14F-4D97-AF65-F5344CB8AC3E}">
        <p14:creationId xmlns:p14="http://schemas.microsoft.com/office/powerpoint/2010/main" val="4121622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6043" y="843886"/>
            <a:ext cx="9553575" cy="4708981"/>
          </a:xfrm>
          <a:prstGeom prst="rect">
            <a:avLst/>
          </a:prstGeom>
        </p:spPr>
        <p:txBody>
          <a:bodyPr wrap="square">
            <a:spAutoFit/>
          </a:bodyPr>
          <a:lstStyle/>
          <a:p>
            <a:pPr algn="ctr"/>
            <a:r>
              <a:rPr lang="fr-FR" sz="2000" dirty="0" smtClean="0">
                <a:solidFill>
                  <a:srgbClr val="333333"/>
                </a:solidFill>
                <a:latin typeface="Arial" panose="020B0604020202020204" pitchFamily="34" charset="0"/>
                <a:ea typeface="Times New Roman" panose="02020603050405020304" pitchFamily="18" charset="0"/>
              </a:rPr>
              <a:t>« Et </a:t>
            </a:r>
            <a:r>
              <a:rPr lang="fr-FR" sz="2000" dirty="0">
                <a:solidFill>
                  <a:srgbClr val="333333"/>
                </a:solidFill>
                <a:latin typeface="Arial" panose="020B0604020202020204" pitchFamily="34" charset="0"/>
                <a:ea typeface="Times New Roman" panose="02020603050405020304" pitchFamily="18" charset="0"/>
              </a:rPr>
              <a:t>si on faisait un </a:t>
            </a:r>
            <a:r>
              <a:rPr lang="fr-FR" sz="2000" b="1" dirty="0">
                <a:solidFill>
                  <a:srgbClr val="333333"/>
                </a:solidFill>
                <a:latin typeface="Arial" panose="020B0604020202020204" pitchFamily="34" charset="0"/>
                <a:ea typeface="Times New Roman" panose="02020603050405020304" pitchFamily="18" charset="0"/>
              </a:rPr>
              <a:t>film montrant l'envers du décor </a:t>
            </a:r>
            <a:r>
              <a:rPr lang="fr-FR" sz="2000" dirty="0">
                <a:solidFill>
                  <a:srgbClr val="333333"/>
                </a:solidFill>
                <a:latin typeface="Arial" panose="020B0604020202020204" pitchFamily="34" charset="0"/>
                <a:ea typeface="Times New Roman" panose="02020603050405020304" pitchFamily="18" charset="0"/>
              </a:rPr>
              <a:t>d'une réalisation cinématographique </a:t>
            </a:r>
            <a:r>
              <a:rPr lang="fr-FR" sz="2000" dirty="0" smtClean="0">
                <a:solidFill>
                  <a:srgbClr val="333333"/>
                </a:solidFill>
                <a:latin typeface="Arial" panose="020B0604020202020204" pitchFamily="34" charset="0"/>
                <a:ea typeface="Times New Roman" panose="02020603050405020304" pitchFamily="18" charset="0"/>
              </a:rPr>
              <a:t>? </a:t>
            </a:r>
            <a:r>
              <a:rPr lang="fr-FR" sz="2000" smtClean="0">
                <a:solidFill>
                  <a:srgbClr val="333333"/>
                </a:solidFill>
                <a:latin typeface="Arial" panose="020B0604020202020204" pitchFamily="34" charset="0"/>
                <a:ea typeface="Times New Roman" panose="02020603050405020304" pitchFamily="18" charset="0"/>
              </a:rPr>
              <a:t>»</a:t>
            </a:r>
            <a:r>
              <a:rPr lang="fr-FR" sz="2000" dirty="0">
                <a:solidFill>
                  <a:srgbClr val="333333"/>
                </a:solidFill>
                <a:latin typeface="Arial" panose="020B0604020202020204" pitchFamily="34" charset="0"/>
                <a:ea typeface="Times New Roman" panose="02020603050405020304" pitchFamily="18" charset="0"/>
              </a:rPr>
              <a:t/>
            </a:r>
            <a:br>
              <a:rPr lang="fr-FR" sz="2000" dirty="0">
                <a:solidFill>
                  <a:srgbClr val="333333"/>
                </a:solidFill>
                <a:latin typeface="Arial" panose="020B0604020202020204" pitchFamily="34" charset="0"/>
                <a:ea typeface="Times New Roman" panose="02020603050405020304" pitchFamily="18" charset="0"/>
              </a:rPr>
            </a:br>
            <a:r>
              <a:rPr lang="fr-FR" sz="2000" dirty="0">
                <a:solidFill>
                  <a:srgbClr val="333333"/>
                </a:solidFill>
                <a:latin typeface="Arial" panose="020B0604020202020204" pitchFamily="34" charset="0"/>
                <a:ea typeface="Times New Roman" panose="02020603050405020304" pitchFamily="18" charset="0"/>
              </a:rPr>
              <a:t>C'est l'idée centrale de ce long-métrage signé Cédric </a:t>
            </a:r>
            <a:r>
              <a:rPr lang="fr-FR" sz="2000" dirty="0" smtClean="0">
                <a:solidFill>
                  <a:srgbClr val="333333"/>
                </a:solidFill>
                <a:latin typeface="Arial" panose="020B0604020202020204" pitchFamily="34" charset="0"/>
                <a:ea typeface="Times New Roman" panose="02020603050405020304" pitchFamily="18" charset="0"/>
              </a:rPr>
              <a:t>Kahn.</a:t>
            </a:r>
          </a:p>
          <a:p>
            <a:pPr algn="just"/>
            <a:r>
              <a:rPr lang="fr-FR" sz="2000" dirty="0">
                <a:solidFill>
                  <a:srgbClr val="333333"/>
                </a:solidFill>
                <a:latin typeface="Arial" panose="020B0604020202020204" pitchFamily="34" charset="0"/>
                <a:ea typeface="Times New Roman" panose="02020603050405020304" pitchFamily="18" charset="0"/>
              </a:rPr>
              <a:t/>
            </a:r>
            <a:br>
              <a:rPr lang="fr-FR" sz="2000" dirty="0">
                <a:solidFill>
                  <a:srgbClr val="333333"/>
                </a:solidFill>
                <a:latin typeface="Arial" panose="020B0604020202020204" pitchFamily="34" charset="0"/>
                <a:ea typeface="Times New Roman" panose="02020603050405020304" pitchFamily="18" charset="0"/>
              </a:rPr>
            </a:br>
            <a:r>
              <a:rPr lang="fr-FR" sz="2000" b="1" dirty="0">
                <a:solidFill>
                  <a:srgbClr val="333333"/>
                </a:solidFill>
                <a:latin typeface="Arial" panose="020B0604020202020204" pitchFamily="34" charset="0"/>
                <a:ea typeface="Times New Roman" panose="02020603050405020304" pitchFamily="18" charset="0"/>
              </a:rPr>
              <a:t>Côté pour, </a:t>
            </a:r>
            <a:r>
              <a:rPr lang="fr-FR" sz="2000" dirty="0">
                <a:solidFill>
                  <a:srgbClr val="333333"/>
                </a:solidFill>
                <a:latin typeface="Arial" panose="020B0604020202020204" pitchFamily="34" charset="0"/>
                <a:ea typeface="Times New Roman" panose="02020603050405020304" pitchFamily="18" charset="0"/>
              </a:rPr>
              <a:t>u</a:t>
            </a:r>
            <a:r>
              <a:rPr lang="fr-FR" sz="2000" dirty="0" smtClean="0">
                <a:solidFill>
                  <a:srgbClr val="333333"/>
                </a:solidFill>
                <a:latin typeface="Arial" panose="020B0604020202020204" pitchFamily="34" charset="0"/>
                <a:ea typeface="Times New Roman" panose="02020603050405020304" pitchFamily="18" charset="0"/>
              </a:rPr>
              <a:t>ne plongée intéressante dans </a:t>
            </a:r>
            <a:r>
              <a:rPr lang="fr-FR" sz="2000" dirty="0">
                <a:solidFill>
                  <a:srgbClr val="333333"/>
                </a:solidFill>
                <a:latin typeface="Arial" panose="020B0604020202020204" pitchFamily="34" charset="0"/>
                <a:ea typeface="Times New Roman" panose="02020603050405020304" pitchFamily="18" charset="0"/>
              </a:rPr>
              <a:t>le petit monde un peu dingue de la création d'une </a:t>
            </a:r>
            <a:r>
              <a:rPr lang="fr-FR" sz="2000" dirty="0" smtClean="0">
                <a:solidFill>
                  <a:srgbClr val="333333"/>
                </a:solidFill>
                <a:latin typeface="Arial" panose="020B0604020202020204" pitchFamily="34" charset="0"/>
                <a:ea typeface="Times New Roman" panose="02020603050405020304" pitchFamily="18" charset="0"/>
              </a:rPr>
              <a:t>œuvre </a:t>
            </a:r>
            <a:r>
              <a:rPr lang="fr-FR" sz="2000" dirty="0">
                <a:solidFill>
                  <a:srgbClr val="333333"/>
                </a:solidFill>
                <a:latin typeface="Arial" panose="020B0604020202020204" pitchFamily="34" charset="0"/>
                <a:ea typeface="Times New Roman" panose="02020603050405020304" pitchFamily="18" charset="0"/>
              </a:rPr>
              <a:t>pour le grand écran </a:t>
            </a:r>
            <a:r>
              <a:rPr lang="fr-FR" sz="2000" dirty="0" smtClean="0">
                <a:solidFill>
                  <a:srgbClr val="333333"/>
                </a:solidFill>
                <a:latin typeface="Arial" panose="020B0604020202020204" pitchFamily="34" charset="0"/>
                <a:ea typeface="Times New Roman" panose="02020603050405020304" pitchFamily="18" charset="0"/>
              </a:rPr>
              <a:t>! Il </a:t>
            </a:r>
            <a:r>
              <a:rPr lang="fr-FR" sz="2000" dirty="0">
                <a:solidFill>
                  <a:srgbClr val="333333"/>
                </a:solidFill>
                <a:latin typeface="Arial" panose="020B0604020202020204" pitchFamily="34" charset="0"/>
                <a:ea typeface="Times New Roman" panose="02020603050405020304" pitchFamily="18" charset="0"/>
              </a:rPr>
              <a:t>est toujours intéressant de voir ce qui peut se passer en coulisses entre les acteurs, les techniciens, les producteurs et bien sûr, le réalisateur</a:t>
            </a:r>
            <a:r>
              <a:rPr lang="fr-FR" sz="2000" dirty="0" smtClean="0">
                <a:solidFill>
                  <a:srgbClr val="333333"/>
                </a:solidFill>
                <a:latin typeface="Arial" panose="020B0604020202020204" pitchFamily="34" charset="0"/>
                <a:ea typeface="Times New Roman" panose="02020603050405020304" pitchFamily="18" charset="0"/>
              </a:rPr>
              <a:t>.</a:t>
            </a:r>
          </a:p>
          <a:p>
            <a:pPr algn="just"/>
            <a:r>
              <a:rPr lang="fr-FR" sz="2000" dirty="0">
                <a:solidFill>
                  <a:srgbClr val="333333"/>
                </a:solidFill>
                <a:latin typeface="Arial" panose="020B0604020202020204" pitchFamily="34" charset="0"/>
                <a:ea typeface="Times New Roman" panose="02020603050405020304" pitchFamily="18" charset="0"/>
              </a:rPr>
              <a:t/>
            </a:r>
            <a:br>
              <a:rPr lang="fr-FR" sz="2000" dirty="0">
                <a:solidFill>
                  <a:srgbClr val="333333"/>
                </a:solidFill>
                <a:latin typeface="Arial" panose="020B0604020202020204" pitchFamily="34" charset="0"/>
                <a:ea typeface="Times New Roman" panose="02020603050405020304" pitchFamily="18" charset="0"/>
              </a:rPr>
            </a:br>
            <a:r>
              <a:rPr lang="fr-FR" sz="2000" b="1" dirty="0">
                <a:solidFill>
                  <a:srgbClr val="333333"/>
                </a:solidFill>
                <a:latin typeface="Arial" panose="020B0604020202020204" pitchFamily="34" charset="0"/>
                <a:ea typeface="Times New Roman" panose="02020603050405020304" pitchFamily="18" charset="0"/>
              </a:rPr>
              <a:t>Côté contre, </a:t>
            </a:r>
            <a:r>
              <a:rPr lang="fr-FR" sz="2000" dirty="0" smtClean="0">
                <a:solidFill>
                  <a:srgbClr val="333333"/>
                </a:solidFill>
                <a:latin typeface="Arial" panose="020B0604020202020204" pitchFamily="34" charset="0"/>
                <a:ea typeface="Times New Roman" panose="02020603050405020304" pitchFamily="18" charset="0"/>
              </a:rPr>
              <a:t>le </a:t>
            </a:r>
            <a:r>
              <a:rPr lang="fr-FR" sz="2000" dirty="0">
                <a:solidFill>
                  <a:srgbClr val="333333"/>
                </a:solidFill>
                <a:latin typeface="Arial" panose="020B0604020202020204" pitchFamily="34" charset="0"/>
                <a:ea typeface="Times New Roman" panose="02020603050405020304" pitchFamily="18" charset="0"/>
              </a:rPr>
              <a:t>tournage de ce drame social dans une usine </a:t>
            </a:r>
            <a:r>
              <a:rPr lang="fr-FR" sz="2000" dirty="0" smtClean="0">
                <a:solidFill>
                  <a:srgbClr val="333333"/>
                </a:solidFill>
                <a:latin typeface="Arial" panose="020B0604020202020204" pitchFamily="34" charset="0"/>
                <a:ea typeface="Times New Roman" panose="02020603050405020304" pitchFamily="18" charset="0"/>
              </a:rPr>
              <a:t>où tout </a:t>
            </a:r>
            <a:r>
              <a:rPr lang="fr-FR" sz="2000" dirty="0">
                <a:solidFill>
                  <a:srgbClr val="333333"/>
                </a:solidFill>
                <a:latin typeface="Arial" panose="020B0604020202020204" pitchFamily="34" charset="0"/>
                <a:ea typeface="Times New Roman" panose="02020603050405020304" pitchFamily="18" charset="0"/>
              </a:rPr>
              <a:t>le monde passe son temps à s'engueuler, à s'énerver et à se tirer dans les </a:t>
            </a:r>
            <a:r>
              <a:rPr lang="fr-FR" sz="2000" dirty="0" smtClean="0">
                <a:solidFill>
                  <a:srgbClr val="333333"/>
                </a:solidFill>
                <a:latin typeface="Arial" panose="020B0604020202020204" pitchFamily="34" charset="0"/>
                <a:ea typeface="Times New Roman" panose="02020603050405020304" pitchFamily="18" charset="0"/>
              </a:rPr>
              <a:t>pattes donne </a:t>
            </a:r>
            <a:r>
              <a:rPr lang="fr-FR" sz="2000" dirty="0">
                <a:solidFill>
                  <a:srgbClr val="333333"/>
                </a:solidFill>
                <a:latin typeface="Arial" panose="020B0604020202020204" pitchFamily="34" charset="0"/>
                <a:ea typeface="Times New Roman" panose="02020603050405020304" pitchFamily="18" charset="0"/>
              </a:rPr>
              <a:t>une image du cinéma certes, assez </a:t>
            </a:r>
            <a:r>
              <a:rPr lang="fr-FR" sz="2000" dirty="0" smtClean="0">
                <a:solidFill>
                  <a:srgbClr val="333333"/>
                </a:solidFill>
                <a:latin typeface="Arial" panose="020B0604020202020204" pitchFamily="34" charset="0"/>
                <a:ea typeface="Times New Roman" panose="02020603050405020304" pitchFamily="18" charset="0"/>
              </a:rPr>
              <a:t>réaliste, mais </a:t>
            </a:r>
            <a:r>
              <a:rPr lang="fr-FR" sz="2000" dirty="0">
                <a:solidFill>
                  <a:srgbClr val="333333"/>
                </a:solidFill>
                <a:latin typeface="Arial" panose="020B0604020202020204" pitchFamily="34" charset="0"/>
                <a:ea typeface="Times New Roman" panose="02020603050405020304" pitchFamily="18" charset="0"/>
              </a:rPr>
              <a:t>surtout </a:t>
            </a:r>
            <a:r>
              <a:rPr lang="fr-FR" sz="2000" dirty="0" smtClean="0">
                <a:solidFill>
                  <a:srgbClr val="333333"/>
                </a:solidFill>
                <a:latin typeface="Arial" panose="020B0604020202020204" pitchFamily="34" charset="0"/>
                <a:ea typeface="Times New Roman" panose="02020603050405020304" pitchFamily="18" charset="0"/>
              </a:rPr>
              <a:t>pénible et </a:t>
            </a:r>
            <a:r>
              <a:rPr lang="fr-FR" sz="2000" dirty="0">
                <a:solidFill>
                  <a:srgbClr val="333333"/>
                </a:solidFill>
                <a:latin typeface="Arial" panose="020B0604020202020204" pitchFamily="34" charset="0"/>
                <a:ea typeface="Times New Roman" panose="02020603050405020304" pitchFamily="18" charset="0"/>
              </a:rPr>
              <a:t>pas </a:t>
            </a:r>
            <a:r>
              <a:rPr lang="fr-FR" sz="2000" dirty="0" smtClean="0">
                <a:solidFill>
                  <a:srgbClr val="333333"/>
                </a:solidFill>
                <a:latin typeface="Arial" panose="020B0604020202020204" pitchFamily="34" charset="0"/>
                <a:ea typeface="Times New Roman" panose="02020603050405020304" pitchFamily="18" charset="0"/>
              </a:rPr>
              <a:t>drôle du tout. </a:t>
            </a:r>
          </a:p>
          <a:p>
            <a:pPr algn="just"/>
            <a:r>
              <a:rPr lang="fr-FR" sz="2000" dirty="0" smtClean="0">
                <a:solidFill>
                  <a:srgbClr val="333333"/>
                </a:solidFill>
                <a:latin typeface="Arial" panose="020B0604020202020204" pitchFamily="34" charset="0"/>
                <a:ea typeface="Times New Roman" panose="02020603050405020304" pitchFamily="18" charset="0"/>
              </a:rPr>
              <a:t>O</a:t>
            </a:r>
            <a:r>
              <a:rPr lang="fr-FR" sz="2000" dirty="0" smtClean="0"/>
              <a:t>n </a:t>
            </a:r>
            <a:r>
              <a:rPr lang="fr-FR" sz="2000" dirty="0"/>
              <a:t>se perd entre le film principal qui retrace le conflit </a:t>
            </a:r>
            <a:r>
              <a:rPr lang="fr-FR" sz="2000" dirty="0" smtClean="0"/>
              <a:t>social, </a:t>
            </a:r>
            <a:r>
              <a:rPr lang="fr-FR" sz="2000" dirty="0"/>
              <a:t>qui oppose les ouvriers d'une usine de ses </a:t>
            </a:r>
            <a:r>
              <a:rPr lang="fr-FR" sz="2000" dirty="0" smtClean="0"/>
              <a:t>dirigeants, et le </a:t>
            </a:r>
            <a:r>
              <a:rPr lang="fr-FR" sz="2000" dirty="0"/>
              <a:t>tournage de ce film... les histoires se </a:t>
            </a:r>
            <a:r>
              <a:rPr lang="fr-FR" sz="2000" dirty="0" smtClean="0"/>
              <a:t>confondent et le spectateur perd parfois le fil de la narration.</a:t>
            </a:r>
          </a:p>
        </p:txBody>
      </p:sp>
      <p:sp>
        <p:nvSpPr>
          <p:cNvPr id="5" name="ZoneTexte 4"/>
          <p:cNvSpPr txBox="1"/>
          <p:nvPr/>
        </p:nvSpPr>
        <p:spPr>
          <a:xfrm>
            <a:off x="4276725" y="123825"/>
            <a:ext cx="2692212" cy="646331"/>
          </a:xfrm>
          <a:prstGeom prst="rect">
            <a:avLst/>
          </a:prstGeom>
          <a:noFill/>
        </p:spPr>
        <p:txBody>
          <a:bodyPr wrap="none" rtlCol="0">
            <a:spAutoFit/>
          </a:bodyPr>
          <a:lstStyle/>
          <a:p>
            <a:r>
              <a:rPr lang="fr-FR" sz="3600" dirty="0" smtClean="0">
                <a:solidFill>
                  <a:srgbClr val="FF0000"/>
                </a:solidFill>
              </a:rPr>
              <a:t>CONCLUSION</a:t>
            </a:r>
            <a:endParaRPr lang="fr-FR" sz="3600" dirty="0">
              <a:solidFill>
                <a:srgbClr val="FF0000"/>
              </a:solidFill>
            </a:endParaRPr>
          </a:p>
        </p:txBody>
      </p:sp>
      <p:sp>
        <p:nvSpPr>
          <p:cNvPr id="6" name="ZoneTexte 5"/>
          <p:cNvSpPr txBox="1"/>
          <p:nvPr/>
        </p:nvSpPr>
        <p:spPr>
          <a:xfrm>
            <a:off x="3575517" y="5626597"/>
            <a:ext cx="4804970" cy="769441"/>
          </a:xfrm>
          <a:prstGeom prst="rect">
            <a:avLst/>
          </a:prstGeom>
          <a:noFill/>
        </p:spPr>
        <p:txBody>
          <a:bodyPr wrap="none" rtlCol="0">
            <a:spAutoFit/>
          </a:bodyPr>
          <a:lstStyle/>
          <a:p>
            <a:r>
              <a:rPr lang="fr-FR" sz="4400" i="1" dirty="0" smtClean="0"/>
              <a:t>Quel est votre avis ?</a:t>
            </a:r>
            <a:endParaRPr lang="fr-FR" sz="4400" i="1" dirty="0"/>
          </a:p>
        </p:txBody>
      </p:sp>
    </p:spTree>
    <p:extLst>
      <p:ext uri="{BB962C8B-B14F-4D97-AF65-F5344CB8AC3E}">
        <p14:creationId xmlns:p14="http://schemas.microsoft.com/office/powerpoint/2010/main" val="1837760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630</Words>
  <Application>Microsoft Office PowerPoint</Application>
  <PresentationFormat>Grand écran</PresentationFormat>
  <Paragraphs>56</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Times New Roman</vt:lpstr>
      <vt:lpstr>Thème Office</vt:lpstr>
      <vt:lpstr>Making of</vt:lpstr>
      <vt:lpstr>Qui est Cedric Kahn ?</vt:lpstr>
      <vt:lpstr>Pourquoi le titre ?</vt:lpstr>
      <vt:lpstr>Présentation PowerPoint</vt:lpstr>
      <vt:lpstr>Le scenario du film : « Making of »</vt:lpstr>
      <vt:lpstr>Présentation PowerPoint</vt:lpstr>
      <vt:lpstr>Présentation PowerPoint</vt:lpstr>
      <vt:lpstr>La superposition du conflit social et des réactions des acteurs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Nous nous sommes tant aimés</dc:title>
  <dc:creator>mijo leurent</dc:creator>
  <cp:lastModifiedBy>mijo leurent</cp:lastModifiedBy>
  <cp:revision>100</cp:revision>
  <cp:lastPrinted>2022-10-17T09:08:20Z</cp:lastPrinted>
  <dcterms:created xsi:type="dcterms:W3CDTF">2022-10-14T14:59:04Z</dcterms:created>
  <dcterms:modified xsi:type="dcterms:W3CDTF">2024-01-28T18:07:44Z</dcterms:modified>
</cp:coreProperties>
</file>