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57" r:id="rId8"/>
    <p:sldId id="264" r:id="rId9"/>
    <p:sldId id="265" r:id="rId10"/>
    <p:sldId id="266" r:id="rId11"/>
    <p:sldId id="258" r:id="rId12"/>
    <p:sldId id="267" r:id="rId13"/>
    <p:sldId id="275" r:id="rId14"/>
    <p:sldId id="268" r:id="rId15"/>
    <p:sldId id="269" r:id="rId16"/>
    <p:sldId id="270" r:id="rId17"/>
    <p:sldId id="273" r:id="rId18"/>
    <p:sldId id="271" r:id="rId19"/>
    <p:sldId id="272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-76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7B835B6-597E-8E4D-D346-356B859C8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C022C01-CE1D-122C-2078-EF7A09980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069233A-013E-7B72-687C-D31F59201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084F-6543-4D19-A2F8-85D373D23470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0320419-67A0-CAFA-C39C-7FBE7CAE6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C795134-7F1B-E86D-31E7-D9DDA2EC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2AF4-8796-4FE9-98FB-D7CEAC15DD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37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19C079A-30EB-4C8C-C665-6B12464CA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ABBE0060-789B-B9DB-8326-720CBDFEA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04A4D60-AA39-3FF9-0C79-25DAFB11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084F-6543-4D19-A2F8-85D373D23470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68C59B2-EEC1-9ECA-518F-1F983A93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FCA17E8-790D-A25D-9125-BF1785DA1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2AF4-8796-4FE9-98FB-D7CEAC15DD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78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69B79B74-8153-74EF-E244-FA6892398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73EF63D9-54E7-B183-21E1-37A0892A0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ECA0B1F-28D7-84DE-023C-1DDDE6AD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084F-6543-4D19-A2F8-85D373D23470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479158D-8F5E-EE68-66B8-61893FD8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5E97A34-F072-F431-4D5B-7C3AAC0A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2AF4-8796-4FE9-98FB-D7CEAC15DD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38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583FE09-F7D4-7E4C-C9D0-D2C8704D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E687013-1F0E-35D3-FC34-BA33B7871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71E10C8-F776-11D0-3734-068A135B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084F-6543-4D19-A2F8-85D373D23470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F325219-6EBE-6420-36BD-551E923A3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705D60A-1409-54DA-EE3F-0109F1AA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2AF4-8796-4FE9-98FB-D7CEAC15DD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73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0DD7B0-78BC-1AE6-4FF5-B4FA632D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D0F8B64-4BB5-8BE2-F597-E8241CACF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6D59D30-46CD-E317-137C-27DB8531B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084F-6543-4D19-A2F8-85D373D23470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FACD402-B5E4-DF6F-E114-E7ABAE54E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115C673-DD73-94AA-875B-27444B13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2AF4-8796-4FE9-98FB-D7CEAC15DD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30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6C09569-F85C-2BD5-D6E2-81357DC5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0C414DA-EFD9-E55C-48F7-89993DE093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8B5FB0A8-2BAD-FC30-856E-713DF8ACB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634E164-8ACE-3EDF-193D-F09FB50F1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084F-6543-4D19-A2F8-85D373D23470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DB3D2F9-E577-01DB-22F5-A6773138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EF74987-EF5F-B132-5472-2E5EB72B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2AF4-8796-4FE9-98FB-D7CEAC15DD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44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90090F-53D0-400C-6504-6460AA82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595814E-153D-68FF-1CCC-21E9AE623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A92EB6E5-28C6-F3AB-A9E0-6E6FAE816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07686706-1AF9-EF2C-4D2A-4296F0DFE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77600821-8305-4688-FD4C-8E4168E239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9240A292-1A7D-2099-93E0-A32EF48D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084F-6543-4D19-A2F8-85D373D23470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4C69FC07-82F5-DB4A-19C0-BAF12498C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437E60F5-8F60-6FEC-3744-35475A5AC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2AF4-8796-4FE9-98FB-D7CEAC15DD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90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5B553FF-8019-AF61-4853-EAFBF02E3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BDB5DDA-DADC-22E7-76DC-25C998686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084F-6543-4D19-A2F8-85D373D23470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B54948E-C31A-6211-A1EF-E63A41F1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DDFE338-4258-8132-BFE5-F7320AB0F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2AF4-8796-4FE9-98FB-D7CEAC15DD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03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E172C8F-A418-DB5E-1E7E-E5FDFF54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084F-6543-4D19-A2F8-85D373D23470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A696B8E8-E5EA-50B2-B477-A827B89D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3A46EE6-0E1C-C91B-8C48-CB2AAF1D8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2AF4-8796-4FE9-98FB-D7CEAC15DD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41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58B0C0E-7C33-6154-13B3-3237B7131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18DE2CD-2828-2AFA-0F91-FD6908BA9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9DC4B254-2A26-D255-AA0F-091DE1020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853D642-420A-A096-B9B4-04979966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084F-6543-4D19-A2F8-85D373D23470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19E1AEB-3F71-4A54-F911-FE32AD5C4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3254A8D-9772-FF4D-D028-B9E66B95B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2AF4-8796-4FE9-98FB-D7CEAC15DD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945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6DAFC66-FAF7-B8A9-40F1-02342B4F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88B1C49E-2DFB-8869-2B5D-930732E47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F1FFF482-1DC3-1785-58CC-9BADFEFE4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50BA14B-D9E4-EE3A-3EBE-BA4805DE9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084F-6543-4D19-A2F8-85D373D23470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8C29E98-DF0C-A21E-2462-C1501E1BC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D263126-4E4C-5C61-47A8-AF0794421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2AF4-8796-4FE9-98FB-D7CEAC15DD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82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96B7A1C1-0DA4-44AC-F8D6-C678F32AF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1BEFCE0-A3DF-D890-C367-ECFDB8163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72EFB4C-0799-D918-B276-BD0B7C50C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2084F-6543-4D19-A2F8-85D373D23470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50B0E40-DB1A-A244-704C-DDB8CAAD3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903F2A8-7261-44F3-D582-2B1230B50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D2AF4-8796-4FE9-98FB-D7CEAC15DD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08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6.wdp"/><Relationship Id="rId7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32342F0-20FD-071A-F32C-F79F0D762682}"/>
              </a:ext>
            </a:extLst>
          </p:cNvPr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GRAY</a:t>
            </a:r>
          </a:p>
        </p:txBody>
      </p:sp>
      <p:pic>
        <p:nvPicPr>
          <p:cNvPr id="1026" name="Picture 2" descr="James Gray : cinéphilie, tragédie familiale et importance de l'acteur...  les obsessions de l'héritier du Nouvel Hollywood - Actus Ciné - AlloCiné">
            <a:extLst>
              <a:ext uri="{FF2B5EF4-FFF2-40B4-BE49-F238E27FC236}">
                <a16:creationId xmlns:a16="http://schemas.microsoft.com/office/drawing/2014/main" xmlns="" id="{13C65C25-51C5-B1D9-5A55-73133ED8B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30" y="2590799"/>
            <a:ext cx="6899139" cy="388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1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1935FFA-FA5F-5926-B9E6-27578E2CE06C}"/>
              </a:ext>
            </a:extLst>
          </p:cNvPr>
          <p:cNvSpPr txBox="1"/>
          <p:nvPr/>
        </p:nvSpPr>
        <p:spPr>
          <a:xfrm>
            <a:off x="5130800" y="478135"/>
            <a:ext cx="6976533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2019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: film de science-fiction intitulé </a:t>
            </a:r>
            <a:r>
              <a:rPr lang="fr-FR" sz="2800" b="1" u="sng" dirty="0">
                <a:solidFill>
                  <a:srgbClr val="00B050"/>
                </a:solidFill>
                <a:latin typeface="Arial" panose="020B0604020202020204" pitchFamily="34" charset="0"/>
              </a:rPr>
              <a:t>Ad Astra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 </a:t>
            </a:r>
          </a:p>
          <a:p>
            <a:endParaRPr lang="fr-FR" sz="2400" b="1" dirty="0">
              <a:latin typeface="Arial" panose="020B0604020202020204" pitchFamily="34" charset="0"/>
            </a:endParaRPr>
          </a:p>
          <a:p>
            <a:r>
              <a:rPr lang="fr-FR" sz="2400" b="1" dirty="0">
                <a:latin typeface="Arial" panose="020B0604020202020204" pitchFamily="34" charset="0"/>
              </a:rPr>
              <a:t>L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e </a:t>
            </a:r>
            <a:r>
              <a:rPr lang="fr-FR" sz="2400" b="1" dirty="0">
                <a:latin typeface="Arial" panose="020B0604020202020204" pitchFamily="34" charset="0"/>
              </a:rPr>
              <a:t>major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 McBride part en mission à la recherche de son père, disparu seize années auparavant, lors d’une mission de recherche de </a:t>
            </a:r>
            <a:r>
              <a:rPr lang="fr-FR" sz="2400" b="1" dirty="0">
                <a:latin typeface="Arial" panose="020B0604020202020204" pitchFamily="34" charset="0"/>
              </a:rPr>
              <a:t>vie extraterrestre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 visant à établir une base à proximité de </a:t>
            </a:r>
            <a:r>
              <a:rPr lang="fr-FR" sz="2400" b="1" dirty="0">
                <a:latin typeface="Arial" panose="020B0604020202020204" pitchFamily="34" charset="0"/>
              </a:rPr>
              <a:t>Neptune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. Il va dévoiler des secrets qui menacent l'</a:t>
            </a:r>
            <a:r>
              <a:rPr lang="fr-FR" sz="2400" b="1" dirty="0">
                <a:latin typeface="Arial" panose="020B0604020202020204" pitchFamily="34" charset="0"/>
              </a:rPr>
              <a:t>humanité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 ainsi que la vie sur la </a:t>
            </a:r>
            <a:r>
              <a:rPr lang="fr-FR" sz="2400" b="1" dirty="0">
                <a:latin typeface="Arial" panose="020B0604020202020204" pitchFamily="34" charset="0"/>
              </a:rPr>
              <a:t>Terre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. Et illustrer d’une nouvelle manière les relations entre un père et son fils.</a:t>
            </a:r>
            <a:endParaRPr lang="fr-FR" sz="2400" b="1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607D7012-D7F2-21A7-1BEE-29C15DE84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4641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3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1999340-A10C-713D-7B6E-5BE1790D8008}"/>
              </a:ext>
            </a:extLst>
          </p:cNvPr>
          <p:cNvSpPr txBox="1"/>
          <p:nvPr/>
        </p:nvSpPr>
        <p:spPr>
          <a:xfrm>
            <a:off x="169333" y="1269999"/>
            <a:ext cx="77724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2022 </a:t>
            </a:r>
            <a:r>
              <a:rPr lang="en-US" sz="2400" b="1" dirty="0">
                <a:latin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Armageddon Time. </a:t>
            </a:r>
            <a:r>
              <a:rPr lang="fr-FR" sz="2800" b="1" i="0" dirty="0">
                <a:effectLst/>
                <a:latin typeface="Arial" panose="020B0604020202020204" pitchFamily="34" charset="0"/>
              </a:rPr>
              <a:t>L’histoire très autobiographique du passage à l’âge adulte d’un garçon du Queens dans les années 80, de la force de la famille et de la quête générationnelle du rêve américain.</a:t>
            </a:r>
            <a:endParaRPr lang="fr-FR" sz="2800" b="1" dirty="0"/>
          </a:p>
          <a:p>
            <a:endParaRPr lang="en-US" sz="2800" b="1" dirty="0"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82" name="Picture 10" descr="ARMAGEDDON TIME 😊 - Spoiler Free Reviews">
            <a:extLst>
              <a:ext uri="{FF2B5EF4-FFF2-40B4-BE49-F238E27FC236}">
                <a16:creationId xmlns:a16="http://schemas.microsoft.com/office/drawing/2014/main" xmlns="" id="{C0C325AA-3323-0F38-1D29-444CA750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0"/>
            <a:ext cx="3600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52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9DB58F55-88F1-4E5F-5373-F7269B56C2F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33400" y="849097"/>
            <a:ext cx="11125200" cy="60089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anose="020B0604020202020204" pitchFamily="34" charset="0"/>
              </a:rPr>
              <a:t>Festival de Cannes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Sélection officielle pour </a:t>
            </a:r>
            <a:r>
              <a:rPr kumimoji="0" lang="fr-FR" altLang="fr-FR" sz="2000" b="1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Yard</a:t>
            </a:r>
            <a:r>
              <a:rPr lang="fr-FR" alt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0" lang="fr-FR" altLang="fr-FR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Sélection officielle pour </a:t>
            </a:r>
            <a:r>
              <a:rPr kumimoji="0" lang="fr-FR" altLang="fr-FR" sz="2000" b="1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nuit nous appartient</a:t>
            </a:r>
            <a:endParaRPr kumimoji="0" lang="fr-FR" altLang="fr-FR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Sélection officielle pour </a:t>
            </a:r>
            <a:r>
              <a:rPr kumimoji="0" lang="fr-FR" altLang="fr-FR" sz="2000" b="1" i="1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kumimoji="0" lang="fr-FR" altLang="fr-FR" sz="2000" b="1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2000" b="1" i="1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Lovers</a:t>
            </a:r>
            <a:endParaRPr kumimoji="0" lang="fr-FR" altLang="fr-FR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Sélection officielle pour </a:t>
            </a:r>
            <a:r>
              <a:rPr kumimoji="0" lang="fr-FR" altLang="fr-FR" sz="2000" b="1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Immigrant</a:t>
            </a:r>
            <a:endParaRPr kumimoji="0" lang="fr-FR" altLang="fr-FR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Sélection officielle pour </a:t>
            </a:r>
            <a:r>
              <a:rPr kumimoji="0" lang="fr-FR" altLang="fr-FR" sz="2000" b="1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Armageddon Time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Mostra de Venise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1994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Sélection officielle pour </a:t>
            </a:r>
            <a:r>
              <a:rPr kumimoji="0" lang="fr-FR" altLang="fr-FR" sz="2000" b="1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Little Odessa</a:t>
            </a:r>
            <a:endParaRPr kumimoji="0" lang="fr-FR" altLang="fr-FR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Sélection officielle pour </a:t>
            </a:r>
            <a:r>
              <a:rPr kumimoji="0" lang="fr-FR" altLang="fr-FR" sz="2000" b="1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 Astra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César du cinéma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César 2008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 </a:t>
            </a: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Meilleur film étranger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pour </a:t>
            </a:r>
            <a:r>
              <a:rPr kumimoji="0" lang="fr-FR" altLang="fr-FR" sz="2000" b="1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nuit nous appartient</a:t>
            </a:r>
            <a:endParaRPr kumimoji="0" lang="fr-FR" altLang="fr-FR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César 2009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 </a:t>
            </a: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Meilleur film étranger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pour </a:t>
            </a:r>
            <a:r>
              <a:rPr kumimoji="0" lang="fr-FR" altLang="fr-FR" sz="2000" b="1" i="1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kumimoji="0" lang="fr-FR" altLang="fr-FR" sz="2000" b="1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2000" b="1" i="1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Lovers</a:t>
            </a:r>
            <a:endParaRPr kumimoji="0" lang="fr-FR" altLang="fr-FR" sz="2000" b="1" i="1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Spirit Awards</a:t>
            </a:r>
            <a:endParaRPr kumimoji="0" lang="fr-FR" altLang="fr-FR" sz="2000" b="1" i="0" u="sng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Meilleur premier film et meilleur scénario pour </a:t>
            </a:r>
            <a:r>
              <a:rPr kumimoji="0" lang="fr-FR" altLang="fr-FR" sz="2000" b="1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Little Odessa</a:t>
            </a:r>
            <a:endParaRPr kumimoji="0" lang="fr-FR" altLang="fr-FR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kumimoji="0" lang="fr-FR" altLang="fr-FR" sz="2000" b="1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Meilleur réalisateur pour </a:t>
            </a:r>
            <a:r>
              <a:rPr kumimoji="0" lang="fr-FR" altLang="fr-FR" sz="2000" b="1" i="1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kumimoji="0" lang="fr-FR" altLang="fr-FR" sz="2000" b="1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2000" b="1" i="1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Lovers</a:t>
            </a:r>
            <a:endParaRPr kumimoji="0" lang="fr-FR" altLang="fr-FR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A3827C3-7ACA-3121-6038-9B8953F846B9}"/>
              </a:ext>
            </a:extLst>
          </p:cNvPr>
          <p:cNvSpPr txBox="1"/>
          <p:nvPr/>
        </p:nvSpPr>
        <p:spPr>
          <a:xfrm>
            <a:off x="245533" y="160867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RÉCOMPENSES</a:t>
            </a:r>
          </a:p>
        </p:txBody>
      </p:sp>
    </p:spTree>
    <p:extLst>
      <p:ext uri="{BB962C8B-B14F-4D97-AF65-F5344CB8AC3E}">
        <p14:creationId xmlns:p14="http://schemas.microsoft.com/office/powerpoint/2010/main" val="2355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4A5B9C8-63A4-4AC8-FC9E-836E2CFCE6C2}"/>
              </a:ext>
            </a:extLst>
          </p:cNvPr>
          <p:cNvSpPr txBox="1"/>
          <p:nvPr/>
        </p:nvSpPr>
        <p:spPr>
          <a:xfrm>
            <a:off x="186266" y="203199"/>
            <a:ext cx="8092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DIFFICULTES AUX ETATS-UNIS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8DEF503-D39E-3FF4-EE7B-7AF97DB975C6}"/>
              </a:ext>
            </a:extLst>
          </p:cNvPr>
          <p:cNvSpPr txBox="1"/>
          <p:nvPr/>
        </p:nvSpPr>
        <p:spPr>
          <a:xfrm>
            <a:off x="0" y="1133895"/>
            <a:ext cx="12192000" cy="253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James Gray explique que ce qu’il veut faire est aujourd’hui très difficile à réaliser aux Etats-Unis, où « les grands studios font du spectacle sans la vérité et les films indépendants, faute de moyens, de la vérité sans le spectacle ». </a:t>
            </a:r>
            <a:endParaRPr lang="fr-FR" sz="24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D’où ses difficultés à trouver des financements et le long laps de temps entre ses trois premiers films, d’où également ses problèmes récurrents avec les producteurs.</a:t>
            </a:r>
            <a:endParaRPr lang="fr-FR" sz="24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0B6E538-ACDD-E1CF-3A08-5D7606AAA698}"/>
              </a:ext>
            </a:extLst>
          </p:cNvPr>
          <p:cNvSpPr txBox="1"/>
          <p:nvPr/>
        </p:nvSpPr>
        <p:spPr>
          <a:xfrm>
            <a:off x="186266" y="4260293"/>
            <a:ext cx="7174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Problèmes en particulier avec Harvey Weinstein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8FC1086-CAC5-CB29-0D7E-2000B954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3515236"/>
            <a:ext cx="3522132" cy="334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57A526-6D58-F1FA-34C0-7EEDB05E673B}"/>
              </a:ext>
            </a:extLst>
          </p:cNvPr>
          <p:cNvSpPr txBox="1"/>
          <p:nvPr/>
        </p:nvSpPr>
        <p:spPr>
          <a:xfrm>
            <a:off x="381000" y="135467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THEMES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B397DEC-0074-0C39-50F2-C041E9A86F54}"/>
              </a:ext>
            </a:extLst>
          </p:cNvPr>
          <p:cNvSpPr txBox="1"/>
          <p:nvPr/>
        </p:nvSpPr>
        <p:spPr>
          <a:xfrm>
            <a:off x="124756" y="1183382"/>
            <a:ext cx="5412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: principalement 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Brighton Beach et le Queens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58A782D-642F-881C-39A4-E76CBD915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6803" y="1"/>
            <a:ext cx="6655198" cy="6829190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6254AEB2-B63A-F7A9-D54D-2786020E7B23}"/>
              </a:ext>
            </a:extLst>
          </p:cNvPr>
          <p:cNvCxnSpPr/>
          <p:nvPr/>
        </p:nvCxnSpPr>
        <p:spPr>
          <a:xfrm>
            <a:off x="1498600" y="2260600"/>
            <a:ext cx="5613400" cy="4123267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79C90B24-C728-AFB1-EA89-8EF163E490E9}"/>
              </a:ext>
            </a:extLst>
          </p:cNvPr>
          <p:cNvCxnSpPr>
            <a:cxnSpLocks/>
          </p:cNvCxnSpPr>
          <p:nvPr/>
        </p:nvCxnSpPr>
        <p:spPr>
          <a:xfrm flipV="1">
            <a:off x="5173133" y="1998133"/>
            <a:ext cx="2573867" cy="76200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5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A7A2E24-B246-E29E-2EF1-FE8669DC788D}"/>
              </a:ext>
            </a:extLst>
          </p:cNvPr>
          <p:cNvSpPr txBox="1"/>
          <p:nvPr/>
        </p:nvSpPr>
        <p:spPr>
          <a:xfrm>
            <a:off x="237067" y="104923"/>
            <a:ext cx="485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poids de la famille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ittle Odessa">
            <a:extLst>
              <a:ext uri="{FF2B5EF4-FFF2-40B4-BE49-F238E27FC236}">
                <a16:creationId xmlns:a16="http://schemas.microsoft.com/office/drawing/2014/main" xmlns="" id="{12C9531F-625B-CF57-6F9F-FD9A45001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1504776"/>
            <a:ext cx="3389983" cy="146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ttle Odessa : Crime et Châtiment">
            <a:extLst>
              <a:ext uri="{FF2B5EF4-FFF2-40B4-BE49-F238E27FC236}">
                <a16:creationId xmlns:a16="http://schemas.microsoft.com/office/drawing/2014/main" xmlns="" id="{EE961A0A-C591-2625-759C-C5C0D2371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8" y="1501657"/>
            <a:ext cx="2446867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A93BBBF-91C6-B09F-257C-D7572E6A926E}"/>
              </a:ext>
            </a:extLst>
          </p:cNvPr>
          <p:cNvSpPr txBox="1"/>
          <p:nvPr/>
        </p:nvSpPr>
        <p:spPr>
          <a:xfrm>
            <a:off x="2760324" y="974693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Little Odessa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CF863EA-FBEB-0779-C99A-7F499093B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8734" y="2142066"/>
            <a:ext cx="3183266" cy="2336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B65C18B-649C-F56A-15A5-3DCC8082AB5A}"/>
              </a:ext>
            </a:extLst>
          </p:cNvPr>
          <p:cNvSpPr txBox="1"/>
          <p:nvPr/>
        </p:nvSpPr>
        <p:spPr>
          <a:xfrm>
            <a:off x="7008968" y="3182062"/>
            <a:ext cx="2095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La nuit nous </a:t>
            </a:r>
          </a:p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appartient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4B427446-AB23-99C6-DE3E-2CD8A0FD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3552"/>
            <a:ext cx="3264958" cy="21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BF61ABB-BD3A-50E2-E93C-5D8DECE32C9A}"/>
              </a:ext>
            </a:extLst>
          </p:cNvPr>
          <p:cNvSpPr txBox="1"/>
          <p:nvPr/>
        </p:nvSpPr>
        <p:spPr>
          <a:xfrm>
            <a:off x="3236122" y="3886711"/>
            <a:ext cx="1768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lovers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8" descr="A Look at The Immigrant | What Else is on Now?">
            <a:extLst>
              <a:ext uri="{FF2B5EF4-FFF2-40B4-BE49-F238E27FC236}">
                <a16:creationId xmlns:a16="http://schemas.microsoft.com/office/drawing/2014/main" xmlns="" id="{44B19A66-EE00-FD82-A907-BE725F6FC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99" y="5163454"/>
            <a:ext cx="4021667" cy="169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382B709-EA9D-E891-A447-A0341C56A642}"/>
              </a:ext>
            </a:extLst>
          </p:cNvPr>
          <p:cNvSpPr txBox="1"/>
          <p:nvPr/>
        </p:nvSpPr>
        <p:spPr>
          <a:xfrm>
            <a:off x="8737600" y="6010727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The Immigrant</a:t>
            </a:r>
          </a:p>
        </p:txBody>
      </p:sp>
    </p:spTree>
    <p:extLst>
      <p:ext uri="{BB962C8B-B14F-4D97-AF65-F5344CB8AC3E}">
        <p14:creationId xmlns:p14="http://schemas.microsoft.com/office/powerpoint/2010/main" val="357464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he Lost City Of Z Reviewed By Keshav Srinivasan ⋆ Film, 55% OFF">
            <a:extLst>
              <a:ext uri="{FF2B5EF4-FFF2-40B4-BE49-F238E27FC236}">
                <a16:creationId xmlns:a16="http://schemas.microsoft.com/office/drawing/2014/main" xmlns="" id="{02096D88-D1F3-44AA-41F9-610F228D8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284133" cy="214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Ending Of Ad Astra Explained - YouTube">
            <a:extLst>
              <a:ext uri="{FF2B5EF4-FFF2-40B4-BE49-F238E27FC236}">
                <a16:creationId xmlns:a16="http://schemas.microsoft.com/office/drawing/2014/main" xmlns="" id="{27F67484-C839-B8A5-BDED-741040334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963209"/>
            <a:ext cx="3808118" cy="21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3C04B64-6590-D715-CB81-B0BFFA37E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018" y="1963209"/>
            <a:ext cx="3051668" cy="2163272"/>
          </a:xfrm>
          <a:prstGeom prst="rect">
            <a:avLst/>
          </a:prstGeom>
        </p:spPr>
      </p:pic>
      <p:pic>
        <p:nvPicPr>
          <p:cNvPr id="3080" name="Picture 8" descr="Armageddon Time review – worlds collide in terrific coming-of-age drama |  Drama films | The Guardian">
            <a:extLst>
              <a:ext uri="{FF2B5EF4-FFF2-40B4-BE49-F238E27FC236}">
                <a16:creationId xmlns:a16="http://schemas.microsoft.com/office/drawing/2014/main" xmlns="" id="{7CD093A7-A3E7-E0F8-BBF9-F8D4297A2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7" y="4289050"/>
            <a:ext cx="4273020" cy="25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rmageddon Time » : la perte d'innocence d'une génération">
            <a:extLst>
              <a:ext uri="{FF2B5EF4-FFF2-40B4-BE49-F238E27FC236}">
                <a16:creationId xmlns:a16="http://schemas.microsoft.com/office/drawing/2014/main" xmlns="" id="{9DCAC51F-5492-795F-2519-6CBF431CC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66" y="4289049"/>
            <a:ext cx="3850523" cy="256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88453E9-EDB7-1003-E9B6-23523B972A92}"/>
              </a:ext>
            </a:extLst>
          </p:cNvPr>
          <p:cNvSpPr txBox="1"/>
          <p:nvPr/>
        </p:nvSpPr>
        <p:spPr>
          <a:xfrm>
            <a:off x="8864600" y="5300133"/>
            <a:ext cx="3051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Armageddon Times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594CDE2-A2F8-F5AB-73CA-49BD535BBABA}"/>
              </a:ext>
            </a:extLst>
          </p:cNvPr>
          <p:cNvSpPr txBox="1"/>
          <p:nvPr/>
        </p:nvSpPr>
        <p:spPr>
          <a:xfrm>
            <a:off x="4538133" y="287867"/>
            <a:ext cx="2626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lost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city of Z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C4A50AF-D885-377F-83BC-1B9783BD6F50}"/>
              </a:ext>
            </a:extLst>
          </p:cNvPr>
          <p:cNvSpPr txBox="1"/>
          <p:nvPr/>
        </p:nvSpPr>
        <p:spPr>
          <a:xfrm>
            <a:off x="3395134" y="2753892"/>
            <a:ext cx="145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Ad Astra</a:t>
            </a:r>
          </a:p>
        </p:txBody>
      </p:sp>
    </p:spTree>
    <p:extLst>
      <p:ext uri="{BB962C8B-B14F-4D97-AF65-F5344CB8AC3E}">
        <p14:creationId xmlns:p14="http://schemas.microsoft.com/office/powerpoint/2010/main" val="13000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FC85403-27A8-CEF6-921B-D4E4CA44EB56}"/>
              </a:ext>
            </a:extLst>
          </p:cNvPr>
          <p:cNvSpPr txBox="1"/>
          <p:nvPr/>
        </p:nvSpPr>
        <p:spPr>
          <a:xfrm>
            <a:off x="207433" y="1765786"/>
            <a:ext cx="117771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Tous ses personnages sont </a:t>
            </a:r>
            <a:r>
              <a:rPr lang="fr-FR" sz="24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alourdis du fardeau de cette lutte, tous maudits d'être nés sans avoir choisi leur place, et de grandir sans savoir jamais la trouver , tous sont soumis à un dilemme intérieur. Cette mélancolie est celle des désillusionnés</a:t>
            </a:r>
            <a:r>
              <a:rPr lang="fr-FR" sz="2400" b="1" kern="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endParaRPr lang="fr-FR" sz="2400" b="1" kern="0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fr-FR" sz="2400" b="1" kern="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mélancolie</a:t>
            </a:r>
            <a:r>
              <a:rPr lang="fr-FR" sz="24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est l'objet de toute l'œuvre de James Gray à ce jour, formant un ensemble cohérent de mélodrames existentialistes tortueux, que ce soit dans le film noir (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Little Odessa</a:t>
            </a:r>
            <a:r>
              <a:rPr lang="fr-FR" sz="24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Yards</a:t>
            </a:r>
            <a:r>
              <a:rPr lang="fr-FR" sz="24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Nuit nous appartient</a:t>
            </a:r>
            <a:r>
              <a:rPr lang="fr-FR" sz="24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ou dans la romance (</a:t>
            </a:r>
            <a:r>
              <a:rPr lang="fr-FR" sz="2400" b="1" i="1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i="1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Lovers</a:t>
            </a:r>
            <a:r>
              <a:rPr lang="fr-FR" sz="24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ou dans le film d'époque (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Immigrant</a:t>
            </a:r>
            <a:r>
              <a:rPr lang="fr-FR" sz="24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ou d'aventures (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fr-FR" sz="2400" b="1" i="1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Lost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City of Z</a:t>
            </a:r>
            <a:r>
              <a:rPr lang="fr-FR" sz="24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ou encore dans le film de science fiction (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 </a:t>
            </a:r>
            <a:r>
              <a:rPr lang="fr-FR" sz="2400" b="1" i="1" kern="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</a:t>
            </a:r>
            <a:r>
              <a:rPr lang="fr-FR" sz="24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AB25802-F2C3-2E64-E644-8A820FE0E188}"/>
              </a:ext>
            </a:extLst>
          </p:cNvPr>
          <p:cNvSpPr txBox="1"/>
          <p:nvPr/>
        </p:nvSpPr>
        <p:spPr>
          <a:xfrm>
            <a:off x="372533" y="152400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mélancolie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EBA285A-7C9A-F446-2324-EE1616C309D2}"/>
              </a:ext>
            </a:extLst>
          </p:cNvPr>
          <p:cNvSpPr txBox="1"/>
          <p:nvPr/>
        </p:nvSpPr>
        <p:spPr>
          <a:xfrm>
            <a:off x="372533" y="937230"/>
            <a:ext cx="7393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 The struggle of </a:t>
            </a:r>
            <a:r>
              <a:rPr lang="fr-FR" sz="2400" b="1" i="1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i="1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i="1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means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fr-FR" sz="2400" b="1" i="1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fr-FR" sz="2400" b="1" i="1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</a:t>
            </a:r>
            <a:r>
              <a:rPr lang="fr-FR" sz="2400" b="1" i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»</a:t>
            </a:r>
            <a:r>
              <a:rPr lang="fr-FR" sz="24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0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3764916-5610-9F8B-12EE-A3061DCFF622}"/>
              </a:ext>
            </a:extLst>
          </p:cNvPr>
          <p:cNvSpPr txBox="1"/>
          <p:nvPr/>
        </p:nvSpPr>
        <p:spPr>
          <a:xfrm>
            <a:off x="282117" y="15924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Doutes et choix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E45BC96-68F8-8978-A99D-B5A8D7B09643}"/>
              </a:ext>
            </a:extLst>
          </p:cNvPr>
          <p:cNvSpPr txBox="1"/>
          <p:nvPr/>
        </p:nvSpPr>
        <p:spPr>
          <a:xfrm>
            <a:off x="280759" y="973811"/>
            <a:ext cx="11909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Tous les personnages principaux évoluent au cours des films. 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En fonction de leurs choix, que ceux-ci soient bons ou mauvais, ils ne sont plus les mêmes qu’au début.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4D54EB7-B6A3-3D06-1B04-57F9965991B2}"/>
              </a:ext>
            </a:extLst>
          </p:cNvPr>
          <p:cNvSpPr txBox="1"/>
          <p:nvPr/>
        </p:nvSpPr>
        <p:spPr>
          <a:xfrm>
            <a:off x="280759" y="2943074"/>
            <a:ext cx="11520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Odessa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: Joshua, tueur à gages, retourne à Little Odessa pour exécuter un contrat. Bravant les interdis, il choisit de revoir sa famille. Non seulement il pousse son propre père à le dénoncer mais il provoque la mort de son jeune frère.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3C2CBD3-598D-2103-A57C-94CDCBB32DA8}"/>
              </a:ext>
            </a:extLst>
          </p:cNvPr>
          <p:cNvSpPr txBox="1"/>
          <p:nvPr/>
        </p:nvSpPr>
        <p:spPr>
          <a:xfrm>
            <a:off x="280759" y="4512734"/>
            <a:ext cx="1165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Yards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: Leo sort de prison. Il est sous contrôle judiciaire. Sous l’influence de son oncle, il commet plusieurs actes délictueux graves.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Il choisit à la fin de dénoncer tout le monde et endosse le rôle du traître au péril de sa vie. Mais il a retrouvé sa dignité aux yeux de la société.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96E478B-A2AB-DA8F-600E-2F5F0C923C58}"/>
              </a:ext>
            </a:extLst>
          </p:cNvPr>
          <p:cNvSpPr txBox="1"/>
          <p:nvPr/>
        </p:nvSpPr>
        <p:spPr>
          <a:xfrm>
            <a:off x="280759" y="6180523"/>
            <a:ext cx="11073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nuit nous appartient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: à vous de compléter </a:t>
            </a:r>
          </a:p>
        </p:txBody>
      </p:sp>
    </p:spTree>
    <p:extLst>
      <p:ext uri="{BB962C8B-B14F-4D97-AF65-F5344CB8AC3E}">
        <p14:creationId xmlns:p14="http://schemas.microsoft.com/office/powerpoint/2010/main" val="12742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CB46F5A-0BCC-CA21-4B7B-006B688F7176}"/>
              </a:ext>
            </a:extLst>
          </p:cNvPr>
          <p:cNvSpPr txBox="1"/>
          <p:nvPr/>
        </p:nvSpPr>
        <p:spPr>
          <a:xfrm>
            <a:off x="524933" y="321733"/>
            <a:ext cx="400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REALISATION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FA183B8-3570-B970-B395-431622A84D46}"/>
              </a:ext>
            </a:extLst>
          </p:cNvPr>
          <p:cNvSpPr txBox="1"/>
          <p:nvPr/>
        </p:nvSpPr>
        <p:spPr>
          <a:xfrm>
            <a:off x="638386" y="2846400"/>
            <a:ext cx="8060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https://www.youtube.com/watch?v=UN1v7iqRCiU 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partir de 7’36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8FD0132-2725-4983-0ACB-23830EA58BC7}"/>
              </a:ext>
            </a:extLst>
          </p:cNvPr>
          <p:cNvSpPr txBox="1"/>
          <p:nvPr/>
        </p:nvSpPr>
        <p:spPr>
          <a:xfrm>
            <a:off x="279399" y="1383428"/>
            <a:ext cx="11641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James Gray veut raconter des histoires qui allient vérité humaine et spectacle cinématographique. Pour y parvenir, il choisit une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réalisation marquée par un grand classicisme, peu de scènes d’action, un climat intimiste.</a:t>
            </a:r>
          </a:p>
        </p:txBody>
      </p:sp>
    </p:spTree>
    <p:extLst>
      <p:ext uri="{BB962C8B-B14F-4D97-AF65-F5344CB8AC3E}">
        <p14:creationId xmlns:p14="http://schemas.microsoft.com/office/powerpoint/2010/main" val="317390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315B7AD-80AC-64B5-5F80-85D60EB9EC6F}"/>
              </a:ext>
            </a:extLst>
          </p:cNvPr>
          <p:cNvSpPr txBox="1"/>
          <p:nvPr/>
        </p:nvSpPr>
        <p:spPr>
          <a:xfrm>
            <a:off x="203200" y="118534"/>
            <a:ext cx="3835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BIOGRAPHIE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BAAEB8D-E2A0-8F09-29E2-E5BA5F987B34}"/>
              </a:ext>
            </a:extLst>
          </p:cNvPr>
          <p:cNvSpPr txBox="1"/>
          <p:nvPr/>
        </p:nvSpPr>
        <p:spPr>
          <a:xfrm>
            <a:off x="397933" y="1095990"/>
            <a:ext cx="359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Né en </a:t>
            </a:r>
            <a:r>
              <a:rPr lang="fr-FR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1969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à New York.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F69AE0C-4CF5-6DC3-B2D1-E62558D51493}"/>
              </a:ext>
            </a:extLst>
          </p:cNvPr>
          <p:cNvSpPr txBox="1"/>
          <p:nvPr/>
        </p:nvSpPr>
        <p:spPr>
          <a:xfrm>
            <a:off x="397933" y="1964979"/>
            <a:ext cx="65774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famille paternelle est originaire d'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Ukraine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Elle fuit la guerre civile en 1920 pour s'établir à 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New York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Ses grands-parents, les </a:t>
            </a:r>
            <a:r>
              <a:rPr lang="fr-FR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Greyzerstein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parlent russe et 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yiddish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à peine l'anglais. Leur nom est anglicisé en « Gray » à leur arrivée à Brooklyn en 1923. </a:t>
            </a:r>
          </a:p>
          <a:p>
            <a:endParaRPr lang="fr-FR" sz="2400" b="1" i="0" dirty="0"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i="0" dirty="0">
                <a:effectLst/>
                <a:latin typeface="Arial" panose="020B0604020202020204" pitchFamily="34" charset="0"/>
              </a:rPr>
              <a:t>À son arrivée à New-York, sa famille emménage à 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</a:rPr>
              <a:t>Little Odessa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, quartier des Russes et Ukrainiens juifs de New-York.</a:t>
            </a:r>
          </a:p>
          <a:p>
            <a:endParaRPr lang="fr-FR" sz="2400" b="1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53FE665-0F30-5985-B3A2-DB117AB1B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08" y="1312333"/>
            <a:ext cx="5128459" cy="55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D4EBDA9F-9540-AC4C-B2C5-73E4474881AD}"/>
              </a:ext>
            </a:extLst>
          </p:cNvPr>
          <p:cNvCxnSpPr>
            <a:cxnSpLocks/>
          </p:cNvCxnSpPr>
          <p:nvPr/>
        </p:nvCxnSpPr>
        <p:spPr>
          <a:xfrm>
            <a:off x="6536267" y="5689600"/>
            <a:ext cx="2650067" cy="8974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D8B88DDC-207C-22D0-F61A-10F74F681038}"/>
              </a:ext>
            </a:extLst>
          </p:cNvPr>
          <p:cNvCxnSpPr>
            <a:cxnSpLocks/>
          </p:cNvCxnSpPr>
          <p:nvPr/>
        </p:nvCxnSpPr>
        <p:spPr>
          <a:xfrm>
            <a:off x="3556000" y="5689600"/>
            <a:ext cx="29802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3004F09-2087-DB2C-F44E-3DF8EE17FFB2}"/>
              </a:ext>
            </a:extLst>
          </p:cNvPr>
          <p:cNvSpPr txBox="1"/>
          <p:nvPr/>
        </p:nvSpPr>
        <p:spPr>
          <a:xfrm>
            <a:off x="232833" y="72926"/>
            <a:ext cx="11523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Son père enseigne à New York, puis crée successivement deux entreprises qui font faillite. Une expérience qui influencera la réalisation de 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</a:rPr>
              <a:t>The Yards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De là, Gray va se passionner pour les </a:t>
            </a:r>
            <a:r>
              <a:rPr lang="fr-FR" sz="2400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losers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ceux qui ne se convertissent pas au rêve américain : les mafieux, les immigrés, les pauvres, les déclassés, ceux pour qui l'ascenseur social reste en panne.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603BA50-0514-D39D-71FE-53E3DDBD70DC}"/>
              </a:ext>
            </a:extLst>
          </p:cNvPr>
          <p:cNvSpPr txBox="1"/>
          <p:nvPr/>
        </p:nvSpPr>
        <p:spPr>
          <a:xfrm>
            <a:off x="232833" y="2159853"/>
            <a:ext cx="685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 mère, Américaine de la classe moyenne, meurt quand il a 19 ans. </a:t>
            </a:r>
            <a:endParaRPr lang="fr-FR" sz="24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5861227-E0D9-6C23-037E-B53CDED91520}"/>
              </a:ext>
            </a:extLst>
          </p:cNvPr>
          <p:cNvSpPr txBox="1"/>
          <p:nvPr/>
        </p:nvSpPr>
        <p:spPr>
          <a:xfrm>
            <a:off x="232833" y="5818084"/>
            <a:ext cx="6997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0" dirty="0">
                <a:effectLst/>
                <a:latin typeface="Arial" panose="020B0604020202020204" pitchFamily="34" charset="0"/>
              </a:rPr>
              <a:t> Il étudie à l'école de cinéma de l'</a:t>
            </a:r>
            <a:r>
              <a:rPr lang="fr-FR" sz="2400" b="1" dirty="0">
                <a:latin typeface="Arial" panose="020B0604020202020204" pitchFamily="34" charset="0"/>
              </a:rPr>
              <a:t>Université de</a:t>
            </a:r>
          </a:p>
          <a:p>
            <a:r>
              <a:rPr lang="fr-FR" sz="2400" b="1" dirty="0">
                <a:latin typeface="Arial" panose="020B0604020202020204" pitchFamily="34" charset="0"/>
              </a:rPr>
              <a:t> Californie du Sud</a:t>
            </a:r>
            <a:r>
              <a:rPr lang="fr-FR" sz="2400" b="1" i="0" strike="noStrike" dirty="0">
                <a:effectLst/>
                <a:latin typeface="Arial" panose="020B0604020202020204" pitchFamily="34" charset="0"/>
              </a:rPr>
              <a:t>.</a:t>
            </a:r>
            <a:endParaRPr lang="fr-FR" sz="2400" b="1" dirty="0"/>
          </a:p>
        </p:txBody>
      </p:sp>
      <p:pic>
        <p:nvPicPr>
          <p:cNvPr id="2050" name="Picture 2" descr="Cycle Pro Cinéma et Télévision – 4ème année – UCLA Los Angeles | Travelling">
            <a:extLst>
              <a:ext uri="{FF2B5EF4-FFF2-40B4-BE49-F238E27FC236}">
                <a16:creationId xmlns:a16="http://schemas.microsoft.com/office/drawing/2014/main" xmlns="" id="{9BE77EE1-CF3C-4A9B-6B88-3D31930A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2095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xmlns="" id="{DF8DE832-ACEA-F909-4DF5-6A713F1832A1}"/>
              </a:ext>
            </a:extLst>
          </p:cNvPr>
          <p:cNvCxnSpPr>
            <a:cxnSpLocks/>
          </p:cNvCxnSpPr>
          <p:nvPr/>
        </p:nvCxnSpPr>
        <p:spPr>
          <a:xfrm flipV="1">
            <a:off x="6096000" y="3886200"/>
            <a:ext cx="1955800" cy="20404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9C33FC1-6B70-EA14-5FD0-878D2C3AAFF4}"/>
              </a:ext>
            </a:extLst>
          </p:cNvPr>
          <p:cNvSpPr txBox="1"/>
          <p:nvPr/>
        </p:nvSpPr>
        <p:spPr>
          <a:xfrm>
            <a:off x="232833" y="3886200"/>
            <a:ext cx="6692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Il se destine à la peinture mais l</a:t>
            </a:r>
            <a:r>
              <a:rPr lang="fr-FR" sz="2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vision des films de </a:t>
            </a: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Francis Ford Coppola </a:t>
            </a:r>
            <a:r>
              <a:rPr lang="fr-FR" sz="2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notamment d' </a:t>
            </a: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Apocalypse</a:t>
            </a:r>
            <a:r>
              <a:rPr lang="fr-FR" sz="2400" b="1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</a:t>
            </a: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marque profondément et il se tourne vers le cinéma.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F760D3A-A25C-79F2-DB8D-AA24134E0D21}"/>
              </a:ext>
            </a:extLst>
          </p:cNvPr>
          <p:cNvSpPr txBox="1"/>
          <p:nvPr/>
        </p:nvSpPr>
        <p:spPr>
          <a:xfrm>
            <a:off x="304800" y="3010793"/>
            <a:ext cx="6620933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1994</a:t>
            </a:r>
            <a:r>
              <a:rPr lang="fr-FR" sz="2400" b="1" dirty="0">
                <a:latin typeface="Arial" panose="020B0604020202020204" pitchFamily="34" charset="0"/>
              </a:rPr>
              <a:t> : 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il a 25 ans </a:t>
            </a:r>
          </a:p>
          <a:p>
            <a:r>
              <a:rPr lang="fr-FR" sz="2400" b="1" dirty="0">
                <a:latin typeface="Arial" panose="020B0604020202020204" pitchFamily="34" charset="0"/>
              </a:rPr>
              <a:t>P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remier long métrage : </a:t>
            </a:r>
            <a:r>
              <a:rPr lang="fr-FR" sz="2800" b="1" u="sng" dirty="0">
                <a:solidFill>
                  <a:srgbClr val="00B050"/>
                </a:solidFill>
                <a:latin typeface="Arial" panose="020B0604020202020204" pitchFamily="34" charset="0"/>
              </a:rPr>
              <a:t>Little Odessa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, un </a:t>
            </a:r>
            <a:r>
              <a:rPr lang="fr-FR" sz="2400" b="1" dirty="0">
                <a:latin typeface="Arial" panose="020B0604020202020204" pitchFamily="34" charset="0"/>
              </a:rPr>
              <a:t>fil noir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 sur un tueur à gages retournant dans son quartier natal de </a:t>
            </a:r>
            <a:r>
              <a:rPr lang="fr-FR" sz="2400" b="1" dirty="0">
                <a:latin typeface="Arial" panose="020B0604020202020204" pitchFamily="34" charset="0"/>
              </a:rPr>
              <a:t>Brighton Beach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 pour accomplir un meurtre</a:t>
            </a:r>
            <a:r>
              <a:rPr lang="fr-FR" sz="2400" b="1" dirty="0">
                <a:latin typeface="Arial" panose="020B0604020202020204" pitchFamily="34" charset="0"/>
              </a:rPr>
              <a:t>. Il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 se trouve confronté à sa famille, en particulier à son jeune frère. </a:t>
            </a:r>
          </a:p>
          <a:p>
            <a:endParaRPr lang="fr-FR" sz="2400" b="1" i="0" dirty="0">
              <a:effectLst/>
              <a:latin typeface="Arial" panose="020B0604020202020204" pitchFamily="34" charset="0"/>
            </a:endParaRPr>
          </a:p>
          <a:p>
            <a:r>
              <a:rPr lang="fr-FR" sz="2400" b="1" i="0" dirty="0">
                <a:effectLst/>
                <a:latin typeface="Arial" panose="020B0604020202020204" pitchFamily="34" charset="0"/>
              </a:rPr>
              <a:t>Il remporte le </a:t>
            </a:r>
            <a:r>
              <a:rPr lang="fr-FR" sz="2400" b="1" dirty="0">
                <a:latin typeface="Arial" panose="020B0604020202020204" pitchFamily="34" charset="0"/>
              </a:rPr>
              <a:t>lion d'argent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 à la </a:t>
            </a:r>
            <a:r>
              <a:rPr lang="fr-FR" sz="2400" b="1" dirty="0">
                <a:latin typeface="Arial" panose="020B0604020202020204" pitchFamily="34" charset="0"/>
              </a:rPr>
              <a:t>Mostra de Venise.</a:t>
            </a:r>
            <a:endParaRPr lang="fr-FR" sz="2400" b="1" dirty="0"/>
          </a:p>
        </p:txBody>
      </p:sp>
      <p:pic>
        <p:nvPicPr>
          <p:cNvPr id="6" name="Picture 2" descr="Affiche – LITTLE ODESSA – 40x60cm – intemporel">
            <a:extLst>
              <a:ext uri="{FF2B5EF4-FFF2-40B4-BE49-F238E27FC236}">
                <a16:creationId xmlns:a16="http://schemas.microsoft.com/office/drawing/2014/main" xmlns="" id="{D845E0DD-BB37-C0D2-EF2B-CCCA0648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003" y="1"/>
            <a:ext cx="51974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80C5865-6F5F-6CBF-27FF-496D7A4F4A73}"/>
              </a:ext>
            </a:extLst>
          </p:cNvPr>
          <p:cNvSpPr txBox="1"/>
          <p:nvPr/>
        </p:nvSpPr>
        <p:spPr>
          <a:xfrm>
            <a:off x="304800" y="135467"/>
            <a:ext cx="4450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FILMOGRAPHIE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37E772F-00A2-E0CF-5CF1-FB21594B1F7F}"/>
              </a:ext>
            </a:extLst>
          </p:cNvPr>
          <p:cNvSpPr txBox="1"/>
          <p:nvPr/>
        </p:nvSpPr>
        <p:spPr>
          <a:xfrm>
            <a:off x="304800" y="889000"/>
            <a:ext cx="6704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Coppola, Scorsese, Bertolucci, la Nouvelle Vague sont les sources d’inspiration que James Gray se reconnaît.</a:t>
            </a:r>
          </a:p>
        </p:txBody>
      </p:sp>
    </p:spTree>
    <p:extLst>
      <p:ext uri="{BB962C8B-B14F-4D97-AF65-F5344CB8AC3E}">
        <p14:creationId xmlns:p14="http://schemas.microsoft.com/office/powerpoint/2010/main" val="24721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278BB3D-D07C-F0F8-102E-6120ACA9FEC0}"/>
              </a:ext>
            </a:extLst>
          </p:cNvPr>
          <p:cNvSpPr txBox="1"/>
          <p:nvPr/>
        </p:nvSpPr>
        <p:spPr>
          <a:xfrm>
            <a:off x="220132" y="1498136"/>
            <a:ext cx="671406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2000</a:t>
            </a:r>
            <a:r>
              <a:rPr lang="fr-FR" sz="2400" b="1" dirty="0">
                <a:latin typeface="Arial" panose="020B0604020202020204" pitchFamily="34" charset="0"/>
              </a:rPr>
              <a:t> : </a:t>
            </a:r>
            <a:r>
              <a:rPr lang="fr-FR" sz="2400" b="1" i="0" u="sng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fr-FR" sz="2800" b="1" u="sng" dirty="0">
                <a:solidFill>
                  <a:srgbClr val="00B050"/>
                </a:solidFill>
                <a:latin typeface="Arial" panose="020B0604020202020204" pitchFamily="34" charset="0"/>
              </a:rPr>
              <a:t>he Yards</a:t>
            </a:r>
            <a:r>
              <a:rPr lang="fr-FR" sz="2800" b="1" u="sng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qui décrit, à la limite du film noir, les relations quasi-mafieuses dans les entreprises du métro </a:t>
            </a:r>
            <a:r>
              <a:rPr lang="fr-FR" sz="2400" b="1" dirty="0">
                <a:latin typeface="Arial" panose="020B0604020202020204" pitchFamily="34" charset="0"/>
              </a:rPr>
              <a:t>new-yorkais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fr-FR" sz="2400" b="1" i="0" dirty="0"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fr-FR" sz="2400" b="1" i="0" dirty="0">
                <a:effectLst/>
                <a:latin typeface="Arial" panose="020B0604020202020204" pitchFamily="34" charset="0"/>
              </a:rPr>
              <a:t>Le film est un échec commercial.</a:t>
            </a:r>
            <a:endParaRPr lang="fr-FR" sz="2400" b="1" i="0" u="sng" dirty="0">
              <a:effectLst/>
              <a:latin typeface="Arial" panose="020B0604020202020204" pitchFamily="34" charset="0"/>
            </a:endParaRPr>
          </a:p>
          <a:p>
            <a:endParaRPr lang="fr-FR" sz="2400" b="1" dirty="0"/>
          </a:p>
        </p:txBody>
      </p:sp>
      <p:pic>
        <p:nvPicPr>
          <p:cNvPr id="3" name="Picture 6" descr="The Yards: Amazon.fr: Joaquin Phoenix, Faye Dunaway, Victor Argo, Tomas  Milian, Mark Wahlberg, Charlize Theron, James Caan, Ellen Burstyn, Steve  Lawrence, Andy Davoli, James Gray, The Yards, The Yards, James Gray, Joaquin">
            <a:extLst>
              <a:ext uri="{FF2B5EF4-FFF2-40B4-BE49-F238E27FC236}">
                <a16:creationId xmlns:a16="http://schemas.microsoft.com/office/drawing/2014/main" xmlns="" id="{8619BA91-5CD1-D685-2965-42A34B0A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7" y="-8337"/>
            <a:ext cx="4792133" cy="686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73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F78E1BE-4C71-3986-B2DB-BB15F3851EE8}"/>
              </a:ext>
            </a:extLst>
          </p:cNvPr>
          <p:cNvSpPr txBox="1"/>
          <p:nvPr/>
        </p:nvSpPr>
        <p:spPr>
          <a:xfrm>
            <a:off x="5215467" y="1428452"/>
            <a:ext cx="676909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sz="24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2007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: </a:t>
            </a:r>
            <a:r>
              <a:rPr lang="fr-FR" sz="2800" b="1" u="sng" dirty="0">
                <a:solidFill>
                  <a:srgbClr val="00B050"/>
                </a:solidFill>
                <a:latin typeface="Arial" panose="020B0604020202020204" pitchFamily="34" charset="0"/>
              </a:rPr>
              <a:t>La nuit nous appartient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sorte de transposition dans le milieu de la police des tensions décrites dans son précédent film.</a:t>
            </a:r>
          </a:p>
          <a:p>
            <a:endParaRPr lang="fr-FR" sz="2400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2400" b="1" dirty="0">
                <a:solidFill>
                  <a:srgbClr val="202122"/>
                </a:solidFill>
                <a:latin typeface="Arial" panose="020B0604020202020204" pitchFamily="34" charset="0"/>
              </a:rPr>
              <a:t>S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uccès du film.</a:t>
            </a:r>
            <a:endParaRPr lang="fr-FR" sz="2400" b="1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716C84B4-C8D3-E955-F87E-8E4AEE9AE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22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6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Two Lovers (2008) - Poster US - 1026*1189px">
            <a:extLst>
              <a:ext uri="{FF2B5EF4-FFF2-40B4-BE49-F238E27FC236}">
                <a16:creationId xmlns:a16="http://schemas.microsoft.com/office/drawing/2014/main" xmlns="" id="{33642680-3613-20D9-53BD-A380D8EEE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33" y="7929"/>
            <a:ext cx="5088467" cy="685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F9BACFA-6700-9A3E-4A53-E6B1F26952D2}"/>
              </a:ext>
            </a:extLst>
          </p:cNvPr>
          <p:cNvSpPr txBox="1"/>
          <p:nvPr/>
        </p:nvSpPr>
        <p:spPr>
          <a:xfrm>
            <a:off x="186266" y="1180237"/>
            <a:ext cx="655320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2008</a:t>
            </a:r>
            <a:r>
              <a:rPr lang="fr-FR" sz="2400" b="1" dirty="0">
                <a:latin typeface="Arial" panose="020B0604020202020204" pitchFamily="34" charset="0"/>
              </a:rPr>
              <a:t> :</a:t>
            </a:r>
            <a:r>
              <a:rPr lang="fr-FR" sz="2800" b="1" u="sng" dirty="0" err="1">
                <a:solidFill>
                  <a:srgbClr val="00B050"/>
                </a:solidFill>
                <a:latin typeface="Arial" panose="020B0604020202020204" pitchFamily="34" charset="0"/>
              </a:rPr>
              <a:t>Two</a:t>
            </a:r>
            <a:r>
              <a:rPr lang="fr-FR" sz="2800" b="1" u="sng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fr-FR" sz="2800" b="1" u="sng" dirty="0" err="1">
                <a:solidFill>
                  <a:srgbClr val="00B050"/>
                </a:solidFill>
                <a:latin typeface="Arial" panose="020B0604020202020204" pitchFamily="34" charset="0"/>
              </a:rPr>
              <a:t>Lovers</a:t>
            </a:r>
            <a:r>
              <a:rPr lang="fr-FR" sz="2400" b="1" dirty="0">
                <a:effectLst/>
                <a:latin typeface="Arial" panose="020B0604020202020204" pitchFamily="34" charset="0"/>
              </a:rPr>
              <a:t>, qui n'est pas une </a:t>
            </a:r>
            <a:r>
              <a:rPr lang="fr-FR" sz="2400" b="1" dirty="0">
                <a:latin typeface="Arial" panose="020B0604020202020204" pitchFamily="34" charset="0"/>
              </a:rPr>
              <a:t>comédie romantique </a:t>
            </a:r>
            <a:r>
              <a:rPr lang="fr-FR" sz="2400" b="1" dirty="0">
                <a:effectLst/>
                <a:latin typeface="Arial" panose="020B0604020202020204" pitchFamily="34" charset="0"/>
              </a:rPr>
              <a:t>comme on pourrait le croire au premier abord, mais plutôt un « thriller romantique » qui raconte l'histoire d'un jeune homme sous l'influence de deux relations amoureuses simultanées et radicalement opposées.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636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B2BD93E-06F0-EC03-13ED-E05223464E54}"/>
              </a:ext>
            </a:extLst>
          </p:cNvPr>
          <p:cNvSpPr txBox="1"/>
          <p:nvPr/>
        </p:nvSpPr>
        <p:spPr>
          <a:xfrm>
            <a:off x="4927601" y="898436"/>
            <a:ext cx="726439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2013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: </a:t>
            </a:r>
            <a:r>
              <a:rPr lang="fr-FR" sz="2800" b="1" i="0" u="sng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The Immigrant 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film raconte l'histoire d'une immigrante polonaise qui veut découvrir le rêve américain mais qui se retrouve contrainte de se prostituer pour sauver sa </a:t>
            </a:r>
            <a:r>
              <a:rPr lang="fr-FR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soeur</a:t>
            </a:r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endParaRPr lang="fr-FR" sz="2400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fr-F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C'est la première fois que James Gray écrit un premier rôle pour une femme.</a:t>
            </a:r>
            <a:endParaRPr lang="fr-FR" sz="2400" b="1" dirty="0"/>
          </a:p>
        </p:txBody>
      </p:sp>
      <p:pic>
        <p:nvPicPr>
          <p:cNvPr id="4" name="Picture 2" descr="The Immigrant (2013) - IMDb">
            <a:extLst>
              <a:ext uri="{FF2B5EF4-FFF2-40B4-BE49-F238E27FC236}">
                <a16:creationId xmlns:a16="http://schemas.microsoft.com/office/drawing/2014/main" xmlns="" id="{2496837C-0247-40E2-5559-00A0AE0C5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7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038D70D-019A-B5EE-5D78-84800D72489D}"/>
              </a:ext>
            </a:extLst>
          </p:cNvPr>
          <p:cNvSpPr txBox="1"/>
          <p:nvPr/>
        </p:nvSpPr>
        <p:spPr>
          <a:xfrm>
            <a:off x="143933" y="870004"/>
            <a:ext cx="75184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2016</a:t>
            </a:r>
            <a:r>
              <a:rPr lang="fr-FR" sz="2400" b="1" dirty="0">
                <a:latin typeface="Arial" panose="020B0604020202020204" pitchFamily="34" charset="0"/>
              </a:rPr>
              <a:t> :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 le cinéaste enchaîne avec un projet ambitieux, l'éloignant de New York et de son registre habituel : </a:t>
            </a:r>
            <a:r>
              <a:rPr lang="fr-FR" sz="2800" b="1" u="sng" dirty="0">
                <a:solidFill>
                  <a:srgbClr val="00B050"/>
                </a:solidFill>
                <a:latin typeface="Arial" panose="020B0604020202020204" pitchFamily="34" charset="0"/>
              </a:rPr>
              <a:t>The </a:t>
            </a:r>
            <a:r>
              <a:rPr lang="fr-FR" sz="2800" b="1" u="sng" dirty="0" err="1">
                <a:solidFill>
                  <a:srgbClr val="00B050"/>
                </a:solidFill>
                <a:latin typeface="Arial" panose="020B0604020202020204" pitchFamily="34" charset="0"/>
              </a:rPr>
              <a:t>Lost</a:t>
            </a:r>
            <a:r>
              <a:rPr lang="fr-FR" sz="2800" b="1" u="sng" dirty="0">
                <a:solidFill>
                  <a:srgbClr val="00B050"/>
                </a:solidFill>
                <a:latin typeface="Arial" panose="020B0604020202020204" pitchFamily="34" charset="0"/>
              </a:rPr>
              <a:t> City of Z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</a:rPr>
              <a:t>,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</a:rPr>
              <a:t>adaptation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 du récit </a:t>
            </a:r>
            <a:r>
              <a:rPr lang="fr-FR" sz="2400" b="1" i="1" dirty="0">
                <a:latin typeface="Arial" panose="020B0604020202020204" pitchFamily="34" charset="0"/>
              </a:rPr>
              <a:t>La Cité perdue de Z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 de </a:t>
            </a:r>
            <a:r>
              <a:rPr lang="fr-FR" sz="2400" b="1" dirty="0">
                <a:latin typeface="Arial" panose="020B0604020202020204" pitchFamily="34" charset="0"/>
              </a:rPr>
              <a:t>David</a:t>
            </a:r>
            <a:r>
              <a:rPr lang="fr-FR" sz="2400" b="1" dirty="0">
                <a:solidFill>
                  <a:srgbClr val="0563C1"/>
                </a:solidFill>
                <a:latin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</a:rPr>
              <a:t>Grann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, lui-même inspiré des aventures de </a:t>
            </a:r>
            <a:r>
              <a:rPr lang="fr-FR" sz="2400" b="1" dirty="0">
                <a:latin typeface="Arial" panose="020B0604020202020204" pitchFamily="34" charset="0"/>
              </a:rPr>
              <a:t>Percy Fawcett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.</a:t>
            </a:r>
          </a:p>
          <a:p>
            <a:endParaRPr lang="fr-FR" sz="2400" b="1" i="0" dirty="0">
              <a:effectLst/>
              <a:latin typeface="Arial" panose="020B0604020202020204" pitchFamily="34" charset="0"/>
            </a:endParaRPr>
          </a:p>
          <a:p>
            <a:r>
              <a:rPr lang="fr-FR" sz="2400" b="1" i="0" dirty="0">
                <a:effectLst/>
                <a:latin typeface="Arial" panose="020B0604020202020204" pitchFamily="34" charset="0"/>
              </a:rPr>
              <a:t>Le film est présenté en séance spéciale durant la </a:t>
            </a:r>
            <a:r>
              <a:rPr lang="fr-FR" sz="2400" b="1" dirty="0">
                <a:latin typeface="Arial" panose="020B0604020202020204" pitchFamily="34" charset="0"/>
              </a:rPr>
              <a:t>Berlinale 2017</a:t>
            </a:r>
            <a:r>
              <a:rPr lang="fr-FR" sz="2400" b="1" i="0" dirty="0">
                <a:effectLst/>
                <a:latin typeface="Arial" panose="020B0604020202020204" pitchFamily="34" charset="0"/>
              </a:rPr>
              <a:t>.</a:t>
            </a:r>
            <a:endParaRPr lang="fr-FR" sz="2400" b="1" dirty="0"/>
          </a:p>
        </p:txBody>
      </p:sp>
      <p:pic>
        <p:nvPicPr>
          <p:cNvPr id="4" name="Picture 6" descr="Robert Pattinson Lost City of Z March 2017 | Photoshop poster, Movie  character posters, Graphic design posters">
            <a:extLst>
              <a:ext uri="{FF2B5EF4-FFF2-40B4-BE49-F238E27FC236}">
                <a16:creationId xmlns:a16="http://schemas.microsoft.com/office/drawing/2014/main" xmlns="" id="{209B02C6-456E-82E5-6921-12A46CAD4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9" y="1"/>
            <a:ext cx="46783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80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580</Words>
  <Application>Microsoft Office PowerPoint</Application>
  <PresentationFormat>Personnalisé</PresentationFormat>
  <Paragraphs>85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Claire BLANC</dc:creator>
  <cp:lastModifiedBy>Xavier MAUGIS</cp:lastModifiedBy>
  <cp:revision>8</cp:revision>
  <dcterms:created xsi:type="dcterms:W3CDTF">2024-01-09T14:15:24Z</dcterms:created>
  <dcterms:modified xsi:type="dcterms:W3CDTF">2024-01-29T14:08:05Z</dcterms:modified>
</cp:coreProperties>
</file>