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76" r:id="rId4"/>
    <p:sldId id="289" r:id="rId5"/>
    <p:sldId id="290" r:id="rId6"/>
    <p:sldId id="257" r:id="rId7"/>
    <p:sldId id="291" r:id="rId8"/>
    <p:sldId id="292" r:id="rId9"/>
    <p:sldId id="297" r:id="rId10"/>
    <p:sldId id="294" r:id="rId11"/>
    <p:sldId id="301" r:id="rId12"/>
    <p:sldId id="299" r:id="rId13"/>
    <p:sldId id="295" r:id="rId14"/>
    <p:sldId id="303" r:id="rId15"/>
    <p:sldId id="305" r:id="rId16"/>
    <p:sldId id="296" r:id="rId17"/>
    <p:sldId id="302" r:id="rId1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167" autoAdjust="0"/>
    <p:restoredTop sz="94674"/>
  </p:normalViewPr>
  <p:slideViewPr>
    <p:cSldViewPr snapToGrid="0" snapToObjects="1">
      <p:cViewPr varScale="1">
        <p:scale>
          <a:sx n="78" d="100"/>
          <a:sy n="78" d="100"/>
        </p:scale>
        <p:origin x="643"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FE47322-051A-3640-B71E-815420BC03D3}"/>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12097C88-4EF4-1D48-83C5-1E7E9197C44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514E1453-31DE-8348-9BC4-CEAC760608E6}"/>
              </a:ext>
            </a:extLst>
          </p:cNvPr>
          <p:cNvSpPr>
            <a:spLocks noGrp="1"/>
          </p:cNvSpPr>
          <p:nvPr>
            <p:ph type="dt" sz="half" idx="10"/>
          </p:nvPr>
        </p:nvSpPr>
        <p:spPr/>
        <p:txBody>
          <a:bodyPr/>
          <a:lstStyle/>
          <a:p>
            <a:fld id="{9CCF01E5-E8C1-964F-96F7-63122B41CDA0}" type="datetimeFigureOut">
              <a:rPr lang="fr-FR" smtClean="0"/>
              <a:t>24/03/2024</a:t>
            </a:fld>
            <a:endParaRPr lang="fr-FR"/>
          </a:p>
        </p:txBody>
      </p:sp>
      <p:sp>
        <p:nvSpPr>
          <p:cNvPr id="5" name="Espace réservé du pied de page 4">
            <a:extLst>
              <a:ext uri="{FF2B5EF4-FFF2-40B4-BE49-F238E27FC236}">
                <a16:creationId xmlns:a16="http://schemas.microsoft.com/office/drawing/2014/main" id="{210C55EE-0278-BB4F-BB58-06C64949FF7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CEBC2B9-C3B9-D24A-804B-73C1C78D876A}"/>
              </a:ext>
            </a:extLst>
          </p:cNvPr>
          <p:cNvSpPr>
            <a:spLocks noGrp="1"/>
          </p:cNvSpPr>
          <p:nvPr>
            <p:ph type="sldNum" sz="quarter" idx="12"/>
          </p:nvPr>
        </p:nvSpPr>
        <p:spPr/>
        <p:txBody>
          <a:bodyPr/>
          <a:lstStyle/>
          <a:p>
            <a:fld id="{CDAC1118-65CF-ED4D-A9CD-5D8E0031D201}" type="slidenum">
              <a:rPr lang="fr-FR" smtClean="0"/>
              <a:t>‹N°›</a:t>
            </a:fld>
            <a:endParaRPr lang="fr-FR"/>
          </a:p>
        </p:txBody>
      </p:sp>
    </p:spTree>
    <p:extLst>
      <p:ext uri="{BB962C8B-B14F-4D97-AF65-F5344CB8AC3E}">
        <p14:creationId xmlns:p14="http://schemas.microsoft.com/office/powerpoint/2010/main" val="1378176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D2C0702-4A31-8C4F-9655-BF72A87CE051}"/>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699AEBCD-38CD-144A-B274-E03CF30BD283}"/>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1FC703C-C542-874F-8284-03CFB245266C}"/>
              </a:ext>
            </a:extLst>
          </p:cNvPr>
          <p:cNvSpPr>
            <a:spLocks noGrp="1"/>
          </p:cNvSpPr>
          <p:nvPr>
            <p:ph type="dt" sz="half" idx="10"/>
          </p:nvPr>
        </p:nvSpPr>
        <p:spPr/>
        <p:txBody>
          <a:bodyPr/>
          <a:lstStyle/>
          <a:p>
            <a:fld id="{9CCF01E5-E8C1-964F-96F7-63122B41CDA0}" type="datetimeFigureOut">
              <a:rPr lang="fr-FR" smtClean="0"/>
              <a:t>24/03/2024</a:t>
            </a:fld>
            <a:endParaRPr lang="fr-FR"/>
          </a:p>
        </p:txBody>
      </p:sp>
      <p:sp>
        <p:nvSpPr>
          <p:cNvPr id="5" name="Espace réservé du pied de page 4">
            <a:extLst>
              <a:ext uri="{FF2B5EF4-FFF2-40B4-BE49-F238E27FC236}">
                <a16:creationId xmlns:a16="http://schemas.microsoft.com/office/drawing/2014/main" id="{DC2FFECC-8DCB-7F44-8152-C966483F424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7966C1C-988F-1C40-A2E4-70E6879F3834}"/>
              </a:ext>
            </a:extLst>
          </p:cNvPr>
          <p:cNvSpPr>
            <a:spLocks noGrp="1"/>
          </p:cNvSpPr>
          <p:nvPr>
            <p:ph type="sldNum" sz="quarter" idx="12"/>
          </p:nvPr>
        </p:nvSpPr>
        <p:spPr/>
        <p:txBody>
          <a:bodyPr/>
          <a:lstStyle/>
          <a:p>
            <a:fld id="{CDAC1118-65CF-ED4D-A9CD-5D8E0031D201}" type="slidenum">
              <a:rPr lang="fr-FR" smtClean="0"/>
              <a:t>‹N°›</a:t>
            </a:fld>
            <a:endParaRPr lang="fr-FR"/>
          </a:p>
        </p:txBody>
      </p:sp>
    </p:spTree>
    <p:extLst>
      <p:ext uri="{BB962C8B-B14F-4D97-AF65-F5344CB8AC3E}">
        <p14:creationId xmlns:p14="http://schemas.microsoft.com/office/powerpoint/2010/main" val="2537545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5EF2A251-0B36-0142-B5DF-C21A6D19861E}"/>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A26D751A-C178-FA4C-80F5-1A40F5552B3D}"/>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96CEB43-1605-E34A-8420-4F8CED238EFE}"/>
              </a:ext>
            </a:extLst>
          </p:cNvPr>
          <p:cNvSpPr>
            <a:spLocks noGrp="1"/>
          </p:cNvSpPr>
          <p:nvPr>
            <p:ph type="dt" sz="half" idx="10"/>
          </p:nvPr>
        </p:nvSpPr>
        <p:spPr/>
        <p:txBody>
          <a:bodyPr/>
          <a:lstStyle/>
          <a:p>
            <a:fld id="{9CCF01E5-E8C1-964F-96F7-63122B41CDA0}" type="datetimeFigureOut">
              <a:rPr lang="fr-FR" smtClean="0"/>
              <a:t>24/03/2024</a:t>
            </a:fld>
            <a:endParaRPr lang="fr-FR"/>
          </a:p>
        </p:txBody>
      </p:sp>
      <p:sp>
        <p:nvSpPr>
          <p:cNvPr id="5" name="Espace réservé du pied de page 4">
            <a:extLst>
              <a:ext uri="{FF2B5EF4-FFF2-40B4-BE49-F238E27FC236}">
                <a16:creationId xmlns:a16="http://schemas.microsoft.com/office/drawing/2014/main" id="{E406EE8C-7413-A642-B124-B7FCDDD938C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9F46874-51DE-AB48-96C1-B79E260C3B19}"/>
              </a:ext>
            </a:extLst>
          </p:cNvPr>
          <p:cNvSpPr>
            <a:spLocks noGrp="1"/>
          </p:cNvSpPr>
          <p:nvPr>
            <p:ph type="sldNum" sz="quarter" idx="12"/>
          </p:nvPr>
        </p:nvSpPr>
        <p:spPr/>
        <p:txBody>
          <a:bodyPr/>
          <a:lstStyle/>
          <a:p>
            <a:fld id="{CDAC1118-65CF-ED4D-A9CD-5D8E0031D201}" type="slidenum">
              <a:rPr lang="fr-FR" smtClean="0"/>
              <a:t>‹N°›</a:t>
            </a:fld>
            <a:endParaRPr lang="fr-FR"/>
          </a:p>
        </p:txBody>
      </p:sp>
    </p:spTree>
    <p:extLst>
      <p:ext uri="{BB962C8B-B14F-4D97-AF65-F5344CB8AC3E}">
        <p14:creationId xmlns:p14="http://schemas.microsoft.com/office/powerpoint/2010/main" val="4265634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8F01C71-CE8F-1047-8F19-732C8F19AEFC}"/>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02659C87-9B07-1640-B133-C6447B6953CF}"/>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1BB8907-7AF2-824A-9315-10CFFEE016CF}"/>
              </a:ext>
            </a:extLst>
          </p:cNvPr>
          <p:cNvSpPr>
            <a:spLocks noGrp="1"/>
          </p:cNvSpPr>
          <p:nvPr>
            <p:ph type="dt" sz="half" idx="10"/>
          </p:nvPr>
        </p:nvSpPr>
        <p:spPr/>
        <p:txBody>
          <a:bodyPr/>
          <a:lstStyle/>
          <a:p>
            <a:fld id="{9CCF01E5-E8C1-964F-96F7-63122B41CDA0}" type="datetimeFigureOut">
              <a:rPr lang="fr-FR" smtClean="0"/>
              <a:t>24/03/2024</a:t>
            </a:fld>
            <a:endParaRPr lang="fr-FR"/>
          </a:p>
        </p:txBody>
      </p:sp>
      <p:sp>
        <p:nvSpPr>
          <p:cNvPr id="5" name="Espace réservé du pied de page 4">
            <a:extLst>
              <a:ext uri="{FF2B5EF4-FFF2-40B4-BE49-F238E27FC236}">
                <a16:creationId xmlns:a16="http://schemas.microsoft.com/office/drawing/2014/main" id="{885C7B93-4AE9-E24B-B54C-6C61D6A867B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8B2D65E-8362-124D-8576-435B2F04B50E}"/>
              </a:ext>
            </a:extLst>
          </p:cNvPr>
          <p:cNvSpPr>
            <a:spLocks noGrp="1"/>
          </p:cNvSpPr>
          <p:nvPr>
            <p:ph type="sldNum" sz="quarter" idx="12"/>
          </p:nvPr>
        </p:nvSpPr>
        <p:spPr/>
        <p:txBody>
          <a:bodyPr/>
          <a:lstStyle/>
          <a:p>
            <a:fld id="{CDAC1118-65CF-ED4D-A9CD-5D8E0031D201}" type="slidenum">
              <a:rPr lang="fr-FR" smtClean="0"/>
              <a:t>‹N°›</a:t>
            </a:fld>
            <a:endParaRPr lang="fr-FR"/>
          </a:p>
        </p:txBody>
      </p:sp>
    </p:spTree>
    <p:extLst>
      <p:ext uri="{BB962C8B-B14F-4D97-AF65-F5344CB8AC3E}">
        <p14:creationId xmlns:p14="http://schemas.microsoft.com/office/powerpoint/2010/main" val="1847205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B3AD62-0B77-0E44-9EDE-85DCBC6F9525}"/>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6B78B7DB-85B0-0B45-BF06-972F1383296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16F2EEA0-F947-7043-99A3-E18A613F8083}"/>
              </a:ext>
            </a:extLst>
          </p:cNvPr>
          <p:cNvSpPr>
            <a:spLocks noGrp="1"/>
          </p:cNvSpPr>
          <p:nvPr>
            <p:ph type="dt" sz="half" idx="10"/>
          </p:nvPr>
        </p:nvSpPr>
        <p:spPr/>
        <p:txBody>
          <a:bodyPr/>
          <a:lstStyle/>
          <a:p>
            <a:fld id="{9CCF01E5-E8C1-964F-96F7-63122B41CDA0}" type="datetimeFigureOut">
              <a:rPr lang="fr-FR" smtClean="0"/>
              <a:t>24/03/2024</a:t>
            </a:fld>
            <a:endParaRPr lang="fr-FR"/>
          </a:p>
        </p:txBody>
      </p:sp>
      <p:sp>
        <p:nvSpPr>
          <p:cNvPr id="5" name="Espace réservé du pied de page 4">
            <a:extLst>
              <a:ext uri="{FF2B5EF4-FFF2-40B4-BE49-F238E27FC236}">
                <a16:creationId xmlns:a16="http://schemas.microsoft.com/office/drawing/2014/main" id="{5C0892F8-D6F4-9345-AC8D-B3822264ADD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B3C0592-AAB6-9F4D-AA4B-FA049D411110}"/>
              </a:ext>
            </a:extLst>
          </p:cNvPr>
          <p:cNvSpPr>
            <a:spLocks noGrp="1"/>
          </p:cNvSpPr>
          <p:nvPr>
            <p:ph type="sldNum" sz="quarter" idx="12"/>
          </p:nvPr>
        </p:nvSpPr>
        <p:spPr/>
        <p:txBody>
          <a:bodyPr/>
          <a:lstStyle/>
          <a:p>
            <a:fld id="{CDAC1118-65CF-ED4D-A9CD-5D8E0031D201}" type="slidenum">
              <a:rPr lang="fr-FR" smtClean="0"/>
              <a:t>‹N°›</a:t>
            </a:fld>
            <a:endParaRPr lang="fr-FR"/>
          </a:p>
        </p:txBody>
      </p:sp>
    </p:spTree>
    <p:extLst>
      <p:ext uri="{BB962C8B-B14F-4D97-AF65-F5344CB8AC3E}">
        <p14:creationId xmlns:p14="http://schemas.microsoft.com/office/powerpoint/2010/main" val="1895826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6AE20F3-A7E6-6542-B78E-81855D23B7A4}"/>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EE5B1DFA-2676-5541-B7EF-1A8D8BDB035F}"/>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4E9A46E4-091C-E24F-B876-77C540E386F9}"/>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AFB49F9A-1444-8F40-930B-DAB3A8701229}"/>
              </a:ext>
            </a:extLst>
          </p:cNvPr>
          <p:cNvSpPr>
            <a:spLocks noGrp="1"/>
          </p:cNvSpPr>
          <p:nvPr>
            <p:ph type="dt" sz="half" idx="10"/>
          </p:nvPr>
        </p:nvSpPr>
        <p:spPr/>
        <p:txBody>
          <a:bodyPr/>
          <a:lstStyle/>
          <a:p>
            <a:fld id="{9CCF01E5-E8C1-964F-96F7-63122B41CDA0}" type="datetimeFigureOut">
              <a:rPr lang="fr-FR" smtClean="0"/>
              <a:t>24/03/2024</a:t>
            </a:fld>
            <a:endParaRPr lang="fr-FR"/>
          </a:p>
        </p:txBody>
      </p:sp>
      <p:sp>
        <p:nvSpPr>
          <p:cNvPr id="6" name="Espace réservé du pied de page 5">
            <a:extLst>
              <a:ext uri="{FF2B5EF4-FFF2-40B4-BE49-F238E27FC236}">
                <a16:creationId xmlns:a16="http://schemas.microsoft.com/office/drawing/2014/main" id="{223FCD75-2998-E040-AD2A-33D806D9887D}"/>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B94197D-8E3A-8741-9765-F729A846F52D}"/>
              </a:ext>
            </a:extLst>
          </p:cNvPr>
          <p:cNvSpPr>
            <a:spLocks noGrp="1"/>
          </p:cNvSpPr>
          <p:nvPr>
            <p:ph type="sldNum" sz="quarter" idx="12"/>
          </p:nvPr>
        </p:nvSpPr>
        <p:spPr/>
        <p:txBody>
          <a:bodyPr/>
          <a:lstStyle/>
          <a:p>
            <a:fld id="{CDAC1118-65CF-ED4D-A9CD-5D8E0031D201}" type="slidenum">
              <a:rPr lang="fr-FR" smtClean="0"/>
              <a:t>‹N°›</a:t>
            </a:fld>
            <a:endParaRPr lang="fr-FR"/>
          </a:p>
        </p:txBody>
      </p:sp>
    </p:spTree>
    <p:extLst>
      <p:ext uri="{BB962C8B-B14F-4D97-AF65-F5344CB8AC3E}">
        <p14:creationId xmlns:p14="http://schemas.microsoft.com/office/powerpoint/2010/main" val="3053259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4BB2EC5-7816-9747-B3C6-8417528D596D}"/>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F928976A-1A3C-7349-B9C4-5905255695E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559E1502-BE03-B04C-819E-116223D1B084}"/>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B66E8F33-BA76-814A-8D1E-2263907363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F7482C32-437C-B94B-AA09-81F512B48978}"/>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DDA58C21-76D7-1746-98D4-B05569146FC4}"/>
              </a:ext>
            </a:extLst>
          </p:cNvPr>
          <p:cNvSpPr>
            <a:spLocks noGrp="1"/>
          </p:cNvSpPr>
          <p:nvPr>
            <p:ph type="dt" sz="half" idx="10"/>
          </p:nvPr>
        </p:nvSpPr>
        <p:spPr/>
        <p:txBody>
          <a:bodyPr/>
          <a:lstStyle/>
          <a:p>
            <a:fld id="{9CCF01E5-E8C1-964F-96F7-63122B41CDA0}" type="datetimeFigureOut">
              <a:rPr lang="fr-FR" smtClean="0"/>
              <a:t>24/03/2024</a:t>
            </a:fld>
            <a:endParaRPr lang="fr-FR"/>
          </a:p>
        </p:txBody>
      </p:sp>
      <p:sp>
        <p:nvSpPr>
          <p:cNvPr id="8" name="Espace réservé du pied de page 7">
            <a:extLst>
              <a:ext uri="{FF2B5EF4-FFF2-40B4-BE49-F238E27FC236}">
                <a16:creationId xmlns:a16="http://schemas.microsoft.com/office/drawing/2014/main" id="{2C21539A-3703-A746-B33F-68E3B6F910C7}"/>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2CAA5B48-476C-CF48-AFD2-A3D5A4D9203F}"/>
              </a:ext>
            </a:extLst>
          </p:cNvPr>
          <p:cNvSpPr>
            <a:spLocks noGrp="1"/>
          </p:cNvSpPr>
          <p:nvPr>
            <p:ph type="sldNum" sz="quarter" idx="12"/>
          </p:nvPr>
        </p:nvSpPr>
        <p:spPr/>
        <p:txBody>
          <a:bodyPr/>
          <a:lstStyle/>
          <a:p>
            <a:fld id="{CDAC1118-65CF-ED4D-A9CD-5D8E0031D201}" type="slidenum">
              <a:rPr lang="fr-FR" smtClean="0"/>
              <a:t>‹N°›</a:t>
            </a:fld>
            <a:endParaRPr lang="fr-FR"/>
          </a:p>
        </p:txBody>
      </p:sp>
    </p:spTree>
    <p:extLst>
      <p:ext uri="{BB962C8B-B14F-4D97-AF65-F5344CB8AC3E}">
        <p14:creationId xmlns:p14="http://schemas.microsoft.com/office/powerpoint/2010/main" val="1430427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C760C8A-5343-ED43-A3B1-B628A14ED501}"/>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7F8CC42D-1EAC-544D-AC02-B922C7007E43}"/>
              </a:ext>
            </a:extLst>
          </p:cNvPr>
          <p:cNvSpPr>
            <a:spLocks noGrp="1"/>
          </p:cNvSpPr>
          <p:nvPr>
            <p:ph type="dt" sz="half" idx="10"/>
          </p:nvPr>
        </p:nvSpPr>
        <p:spPr/>
        <p:txBody>
          <a:bodyPr/>
          <a:lstStyle/>
          <a:p>
            <a:fld id="{9CCF01E5-E8C1-964F-96F7-63122B41CDA0}" type="datetimeFigureOut">
              <a:rPr lang="fr-FR" smtClean="0"/>
              <a:t>24/03/2024</a:t>
            </a:fld>
            <a:endParaRPr lang="fr-FR"/>
          </a:p>
        </p:txBody>
      </p:sp>
      <p:sp>
        <p:nvSpPr>
          <p:cNvPr id="4" name="Espace réservé du pied de page 3">
            <a:extLst>
              <a:ext uri="{FF2B5EF4-FFF2-40B4-BE49-F238E27FC236}">
                <a16:creationId xmlns:a16="http://schemas.microsoft.com/office/drawing/2014/main" id="{51C208A8-CCC0-4C4F-97B9-67921123FBA8}"/>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751887C9-78BA-314F-AEA2-8F2BF6B08E0E}"/>
              </a:ext>
            </a:extLst>
          </p:cNvPr>
          <p:cNvSpPr>
            <a:spLocks noGrp="1"/>
          </p:cNvSpPr>
          <p:nvPr>
            <p:ph type="sldNum" sz="quarter" idx="12"/>
          </p:nvPr>
        </p:nvSpPr>
        <p:spPr/>
        <p:txBody>
          <a:bodyPr/>
          <a:lstStyle/>
          <a:p>
            <a:fld id="{CDAC1118-65CF-ED4D-A9CD-5D8E0031D201}" type="slidenum">
              <a:rPr lang="fr-FR" smtClean="0"/>
              <a:t>‹N°›</a:t>
            </a:fld>
            <a:endParaRPr lang="fr-FR"/>
          </a:p>
        </p:txBody>
      </p:sp>
    </p:spTree>
    <p:extLst>
      <p:ext uri="{BB962C8B-B14F-4D97-AF65-F5344CB8AC3E}">
        <p14:creationId xmlns:p14="http://schemas.microsoft.com/office/powerpoint/2010/main" val="853484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F3075A3F-3F7D-704F-BC1A-CE0D4DB9DD0A}"/>
              </a:ext>
            </a:extLst>
          </p:cNvPr>
          <p:cNvSpPr>
            <a:spLocks noGrp="1"/>
          </p:cNvSpPr>
          <p:nvPr>
            <p:ph type="dt" sz="half" idx="10"/>
          </p:nvPr>
        </p:nvSpPr>
        <p:spPr/>
        <p:txBody>
          <a:bodyPr/>
          <a:lstStyle/>
          <a:p>
            <a:fld id="{9CCF01E5-E8C1-964F-96F7-63122B41CDA0}" type="datetimeFigureOut">
              <a:rPr lang="fr-FR" smtClean="0"/>
              <a:t>24/03/2024</a:t>
            </a:fld>
            <a:endParaRPr lang="fr-FR"/>
          </a:p>
        </p:txBody>
      </p:sp>
      <p:sp>
        <p:nvSpPr>
          <p:cNvPr id="3" name="Espace réservé du pied de page 2">
            <a:extLst>
              <a:ext uri="{FF2B5EF4-FFF2-40B4-BE49-F238E27FC236}">
                <a16:creationId xmlns:a16="http://schemas.microsoft.com/office/drawing/2014/main" id="{393672BB-EFEF-7F4E-9133-1427569F9B3B}"/>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201A0D2C-66F7-974B-B3E2-53C3AE55B261}"/>
              </a:ext>
            </a:extLst>
          </p:cNvPr>
          <p:cNvSpPr>
            <a:spLocks noGrp="1"/>
          </p:cNvSpPr>
          <p:nvPr>
            <p:ph type="sldNum" sz="quarter" idx="12"/>
          </p:nvPr>
        </p:nvSpPr>
        <p:spPr/>
        <p:txBody>
          <a:bodyPr/>
          <a:lstStyle/>
          <a:p>
            <a:fld id="{CDAC1118-65CF-ED4D-A9CD-5D8E0031D201}" type="slidenum">
              <a:rPr lang="fr-FR" smtClean="0"/>
              <a:t>‹N°›</a:t>
            </a:fld>
            <a:endParaRPr lang="fr-FR"/>
          </a:p>
        </p:txBody>
      </p:sp>
    </p:spTree>
    <p:extLst>
      <p:ext uri="{BB962C8B-B14F-4D97-AF65-F5344CB8AC3E}">
        <p14:creationId xmlns:p14="http://schemas.microsoft.com/office/powerpoint/2010/main" val="1595626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F3CF482-0D62-664B-B6BF-BF1F5BF599A0}"/>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1B41A86D-DCC8-2844-9AD7-04EDD424EE3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924C9BFE-F3B4-B54E-A568-D8C0727A17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6052D25C-E921-684D-8F63-B27186F490A3}"/>
              </a:ext>
            </a:extLst>
          </p:cNvPr>
          <p:cNvSpPr>
            <a:spLocks noGrp="1"/>
          </p:cNvSpPr>
          <p:nvPr>
            <p:ph type="dt" sz="half" idx="10"/>
          </p:nvPr>
        </p:nvSpPr>
        <p:spPr/>
        <p:txBody>
          <a:bodyPr/>
          <a:lstStyle/>
          <a:p>
            <a:fld id="{9CCF01E5-E8C1-964F-96F7-63122B41CDA0}" type="datetimeFigureOut">
              <a:rPr lang="fr-FR" smtClean="0"/>
              <a:t>24/03/2024</a:t>
            </a:fld>
            <a:endParaRPr lang="fr-FR"/>
          </a:p>
        </p:txBody>
      </p:sp>
      <p:sp>
        <p:nvSpPr>
          <p:cNvPr id="6" name="Espace réservé du pied de page 5">
            <a:extLst>
              <a:ext uri="{FF2B5EF4-FFF2-40B4-BE49-F238E27FC236}">
                <a16:creationId xmlns:a16="http://schemas.microsoft.com/office/drawing/2014/main" id="{16C4E8F3-07A6-914C-A28F-AF7F837C1029}"/>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5B476B2-FAD0-D54F-B006-4ED9864D403C}"/>
              </a:ext>
            </a:extLst>
          </p:cNvPr>
          <p:cNvSpPr>
            <a:spLocks noGrp="1"/>
          </p:cNvSpPr>
          <p:nvPr>
            <p:ph type="sldNum" sz="quarter" idx="12"/>
          </p:nvPr>
        </p:nvSpPr>
        <p:spPr/>
        <p:txBody>
          <a:bodyPr/>
          <a:lstStyle/>
          <a:p>
            <a:fld id="{CDAC1118-65CF-ED4D-A9CD-5D8E0031D201}" type="slidenum">
              <a:rPr lang="fr-FR" smtClean="0"/>
              <a:t>‹N°›</a:t>
            </a:fld>
            <a:endParaRPr lang="fr-FR"/>
          </a:p>
        </p:txBody>
      </p:sp>
    </p:spTree>
    <p:extLst>
      <p:ext uri="{BB962C8B-B14F-4D97-AF65-F5344CB8AC3E}">
        <p14:creationId xmlns:p14="http://schemas.microsoft.com/office/powerpoint/2010/main" val="3545901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2DAFC33-D568-B547-B9C5-6CADE66D0C00}"/>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E298001F-C664-A642-8923-2F23DF8951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820C0AB7-1B9F-7B4B-B82D-9565C96F5D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3D1E0CB0-7552-0748-BF1D-DFA7E45BEF6C}"/>
              </a:ext>
            </a:extLst>
          </p:cNvPr>
          <p:cNvSpPr>
            <a:spLocks noGrp="1"/>
          </p:cNvSpPr>
          <p:nvPr>
            <p:ph type="dt" sz="half" idx="10"/>
          </p:nvPr>
        </p:nvSpPr>
        <p:spPr/>
        <p:txBody>
          <a:bodyPr/>
          <a:lstStyle/>
          <a:p>
            <a:fld id="{9CCF01E5-E8C1-964F-96F7-63122B41CDA0}" type="datetimeFigureOut">
              <a:rPr lang="fr-FR" smtClean="0"/>
              <a:t>24/03/2024</a:t>
            </a:fld>
            <a:endParaRPr lang="fr-FR"/>
          </a:p>
        </p:txBody>
      </p:sp>
      <p:sp>
        <p:nvSpPr>
          <p:cNvPr id="6" name="Espace réservé du pied de page 5">
            <a:extLst>
              <a:ext uri="{FF2B5EF4-FFF2-40B4-BE49-F238E27FC236}">
                <a16:creationId xmlns:a16="http://schemas.microsoft.com/office/drawing/2014/main" id="{9DED0B4A-D099-2042-B11B-C57038AE47C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402F2871-5F67-0F41-A7F0-0B7DD9FB6EA7}"/>
              </a:ext>
            </a:extLst>
          </p:cNvPr>
          <p:cNvSpPr>
            <a:spLocks noGrp="1"/>
          </p:cNvSpPr>
          <p:nvPr>
            <p:ph type="sldNum" sz="quarter" idx="12"/>
          </p:nvPr>
        </p:nvSpPr>
        <p:spPr/>
        <p:txBody>
          <a:bodyPr/>
          <a:lstStyle/>
          <a:p>
            <a:fld id="{CDAC1118-65CF-ED4D-A9CD-5D8E0031D201}" type="slidenum">
              <a:rPr lang="fr-FR" smtClean="0"/>
              <a:t>‹N°›</a:t>
            </a:fld>
            <a:endParaRPr lang="fr-FR"/>
          </a:p>
        </p:txBody>
      </p:sp>
    </p:spTree>
    <p:extLst>
      <p:ext uri="{BB962C8B-B14F-4D97-AF65-F5344CB8AC3E}">
        <p14:creationId xmlns:p14="http://schemas.microsoft.com/office/powerpoint/2010/main" val="1733366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74431F98-CC17-EA49-A73F-5B732D2E91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E7CA7DD3-A823-6A40-84BC-FD565FE42AC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F079C0D-2B3B-D649-8B26-F2044CBF196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CF01E5-E8C1-964F-96F7-63122B41CDA0}" type="datetimeFigureOut">
              <a:rPr lang="fr-FR" smtClean="0"/>
              <a:t>24/03/2024</a:t>
            </a:fld>
            <a:endParaRPr lang="fr-FR"/>
          </a:p>
        </p:txBody>
      </p:sp>
      <p:sp>
        <p:nvSpPr>
          <p:cNvPr id="5" name="Espace réservé du pied de page 4">
            <a:extLst>
              <a:ext uri="{FF2B5EF4-FFF2-40B4-BE49-F238E27FC236}">
                <a16:creationId xmlns:a16="http://schemas.microsoft.com/office/drawing/2014/main" id="{C7169210-7369-4F43-9E66-D27F94CBD3F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DF03FB91-7053-634E-99AC-A784125411C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AC1118-65CF-ED4D-A9CD-5D8E0031D201}" type="slidenum">
              <a:rPr lang="fr-FR" smtClean="0"/>
              <a:t>‹N°›</a:t>
            </a:fld>
            <a:endParaRPr lang="fr-FR"/>
          </a:p>
        </p:txBody>
      </p:sp>
    </p:spTree>
    <p:extLst>
      <p:ext uri="{BB962C8B-B14F-4D97-AF65-F5344CB8AC3E}">
        <p14:creationId xmlns:p14="http://schemas.microsoft.com/office/powerpoint/2010/main" val="6463839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lepoint.fr/histoire/auschwitz-pourquoi-l-enseignement-de-la-shoah-est-un-echec-26-01-2020-2359710_1615.php"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telerama.fr/festival-de-cannes/2018/cannes-2018-stephane-brize-devoile-un-moment-de-folie-du-tournage-de-en-guerre,n5642872.php" TargetMode="External"/><Relationship Id="rId2" Type="http://schemas.openxmlformats.org/officeDocument/2006/relationships/hyperlink" Target="https://www.telerama.fr/cinema/films/la-loi-du-marche,500696.php" TargetMode="External"/><Relationship Id="rId1" Type="http://schemas.openxmlformats.org/officeDocument/2006/relationships/slideLayout" Target="../slideLayouts/slideLayout2.xml"/><Relationship Id="rId5" Type="http://schemas.openxmlformats.org/officeDocument/2006/relationships/hyperlink" Target="https://www.telerama.fr/cinema/stephane-brize-et-vincent-lindon-la-loi-de-l-amitie-7008820.php" TargetMode="External"/><Relationship Id="rId4" Type="http://schemas.openxmlformats.org/officeDocument/2006/relationships/hyperlink" Target="https://www.telerama.fr/cinema/un-autre-monde-de-stephane-brize-le-face-a-face-critique-7008835.php"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www.allocine.fr/film/fichefilm_gen_cfilm=11425.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www.allocine.fr/personne/fichepersonne_gen_cpersonne=40179.html" TargetMode="External"/><Relationship Id="rId3" Type="http://schemas.openxmlformats.org/officeDocument/2006/relationships/hyperlink" Target="https://www.allocine.fr/personne/fichepersonne_gen_cpersonne=12194.html" TargetMode="External"/><Relationship Id="rId7" Type="http://schemas.openxmlformats.org/officeDocument/2006/relationships/hyperlink" Target="https://www.allocine.fr/film/fichefilm_gen_cfilm=134975.html" TargetMode="External"/><Relationship Id="rId2" Type="http://schemas.openxmlformats.org/officeDocument/2006/relationships/hyperlink" Target="https://www.allocine.fr/film/fichefilm_gen_cfilm=49521.html" TargetMode="External"/><Relationship Id="rId1" Type="http://schemas.openxmlformats.org/officeDocument/2006/relationships/slideLayout" Target="../slideLayouts/slideLayout2.xml"/><Relationship Id="rId6" Type="http://schemas.openxmlformats.org/officeDocument/2006/relationships/hyperlink" Target="https://www.allocine.fr/personne/fichepersonne_gen_cpersonne=328.html" TargetMode="External"/><Relationship Id="rId5" Type="http://schemas.openxmlformats.org/officeDocument/2006/relationships/hyperlink" Target="https://www.allocine.fr/film/fichefilm_gen_cfilm=123103.html" TargetMode="External"/><Relationship Id="rId10" Type="http://schemas.openxmlformats.org/officeDocument/2006/relationships/hyperlink" Target="https://www.allocine.fr/film/fichefilm_gen_cfilm=229126.html" TargetMode="External"/><Relationship Id="rId4" Type="http://schemas.openxmlformats.org/officeDocument/2006/relationships/hyperlink" Target="https://www.allocine.fr/personne/fichepersonne_gen_cpersonne=84145.html" TargetMode="External"/><Relationship Id="rId9" Type="http://schemas.openxmlformats.org/officeDocument/2006/relationships/hyperlink" Target="https://www.allocine.fr/personne/fichepersonne_gen_cpersonne=74197.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xml"/><Relationship Id="rId5" Type="http://schemas.openxmlformats.org/officeDocument/2006/relationships/image" Target="../media/image10.jpeg"/><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V2jNonhb0pg" TargetMode="External"/><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fr.wikipedia.org/wiki/Yougoslavi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3" name="Rectangle 192">
            <a:extLst>
              <a:ext uri="{FF2B5EF4-FFF2-40B4-BE49-F238E27FC236}">
                <a16:creationId xmlns:a16="http://schemas.microsoft.com/office/drawing/2014/main" id="{4D4677D2-D5AC-4CF9-9EED-2B89D0A1C2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Rectangle 194">
            <a:extLst>
              <a:ext uri="{FF2B5EF4-FFF2-40B4-BE49-F238E27FC236}">
                <a16:creationId xmlns:a16="http://schemas.microsoft.com/office/drawing/2014/main" id="{AF695F69-7001-421E-98A8-E74156934A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6E80C096-C601-8443-A31B-167518C60699}"/>
              </a:ext>
            </a:extLst>
          </p:cNvPr>
          <p:cNvSpPr>
            <a:spLocks noGrp="1"/>
          </p:cNvSpPr>
          <p:nvPr>
            <p:ph type="ctrTitle"/>
          </p:nvPr>
        </p:nvSpPr>
        <p:spPr>
          <a:xfrm>
            <a:off x="703967" y="5437239"/>
            <a:ext cx="11350382" cy="1119570"/>
          </a:xfrm>
        </p:spPr>
        <p:txBody>
          <a:bodyPr anchor="b">
            <a:normAutofit fontScale="90000"/>
          </a:bodyPr>
          <a:lstStyle/>
          <a:p>
            <a:pPr algn="l"/>
            <a:br>
              <a:rPr lang="fr-FR" sz="4000" b="1" dirty="0">
                <a:solidFill>
                  <a:schemeClr val="tx1">
                    <a:lumMod val="85000"/>
                    <a:lumOff val="15000"/>
                  </a:schemeClr>
                </a:solidFill>
              </a:rPr>
            </a:br>
            <a:br>
              <a:rPr lang="fr-FR" sz="4000" b="1" dirty="0">
                <a:solidFill>
                  <a:schemeClr val="tx1">
                    <a:lumMod val="85000"/>
                    <a:lumOff val="15000"/>
                  </a:schemeClr>
                </a:solidFill>
              </a:rPr>
            </a:br>
            <a:br>
              <a:rPr lang="fr-FR" sz="4000" b="1" dirty="0">
                <a:solidFill>
                  <a:schemeClr val="tx1">
                    <a:lumMod val="85000"/>
                    <a:lumOff val="15000"/>
                  </a:schemeClr>
                </a:solidFill>
              </a:rPr>
            </a:br>
            <a:r>
              <a:rPr lang="fr-FR" sz="4000" b="1" dirty="0">
                <a:solidFill>
                  <a:schemeClr val="tx1">
                    <a:lumMod val="85000"/>
                    <a:lumOff val="15000"/>
                  </a:schemeClr>
                </a:solidFill>
              </a:rPr>
              <a:t>Nicolas BOUKHRIEF</a:t>
            </a:r>
            <a:br>
              <a:rPr lang="fr-FR" sz="3600" b="1" dirty="0">
                <a:solidFill>
                  <a:schemeClr val="tx1">
                    <a:lumMod val="85000"/>
                    <a:lumOff val="15000"/>
                  </a:schemeClr>
                </a:solidFill>
              </a:rPr>
            </a:br>
            <a:r>
              <a:rPr lang="fr-FR" sz="2400" b="1" dirty="0">
                <a:solidFill>
                  <a:schemeClr val="tx1">
                    <a:lumMod val="85000"/>
                    <a:lumOff val="15000"/>
                  </a:schemeClr>
                </a:solidFill>
              </a:rPr>
              <a:t>Critique de cinéma, Scénariste et Réalisateur français</a:t>
            </a:r>
            <a:endParaRPr lang="fr-FR" sz="2400" b="1" dirty="0"/>
          </a:p>
        </p:txBody>
      </p:sp>
      <p:pic>
        <p:nvPicPr>
          <p:cNvPr id="1032" name="Picture 8" descr="Nicolas Boukhrief - Babelio">
            <a:extLst>
              <a:ext uri="{FF2B5EF4-FFF2-40B4-BE49-F238E27FC236}">
                <a16:creationId xmlns:a16="http://schemas.microsoft.com/office/drawing/2014/main" id="{D8A110B7-3B67-6F00-F150-23F7ADC3959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7856" y="116021"/>
            <a:ext cx="3385960" cy="511925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Le réalisateur et scénariste Nicolas Boukhrief.&#10; ©  VALERIE MACON / AFP">
            <a:extLst>
              <a:ext uri="{FF2B5EF4-FFF2-40B4-BE49-F238E27FC236}">
                <a16:creationId xmlns:a16="http://schemas.microsoft.com/office/drawing/2014/main" id="{5500A355-254D-1CC9-CD36-D602DBB8158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29393" y="116019"/>
            <a:ext cx="7524956" cy="51192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61028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482CCDC1-416B-D0F0-F576-455FBEBB6C20}"/>
              </a:ext>
            </a:extLst>
          </p:cNvPr>
          <p:cNvSpPr>
            <a:spLocks noGrp="1"/>
          </p:cNvSpPr>
          <p:nvPr>
            <p:ph idx="1"/>
          </p:nvPr>
        </p:nvSpPr>
        <p:spPr>
          <a:xfrm>
            <a:off x="966020" y="1184787"/>
            <a:ext cx="10515600" cy="4434349"/>
          </a:xfrm>
        </p:spPr>
        <p:txBody>
          <a:bodyPr>
            <a:noAutofit/>
          </a:bodyPr>
          <a:lstStyle/>
          <a:p>
            <a:pPr marL="0" indent="0">
              <a:buNone/>
            </a:pPr>
            <a:r>
              <a:rPr lang="fr-FR" sz="2000" dirty="0">
                <a:solidFill>
                  <a:srgbClr val="333333"/>
                </a:solidFill>
              </a:rPr>
              <a:t> </a:t>
            </a:r>
          </a:p>
        </p:txBody>
      </p:sp>
      <p:sp>
        <p:nvSpPr>
          <p:cNvPr id="4" name="Titre 1">
            <a:extLst>
              <a:ext uri="{FF2B5EF4-FFF2-40B4-BE49-F238E27FC236}">
                <a16:creationId xmlns:a16="http://schemas.microsoft.com/office/drawing/2014/main" id="{B2C57DA7-F395-E76B-15B4-6444656FC88C}"/>
              </a:ext>
            </a:extLst>
          </p:cNvPr>
          <p:cNvSpPr>
            <a:spLocks noGrp="1"/>
          </p:cNvSpPr>
          <p:nvPr>
            <p:ph type="title"/>
          </p:nvPr>
        </p:nvSpPr>
        <p:spPr>
          <a:xfrm>
            <a:off x="1093839" y="280220"/>
            <a:ext cx="10016613" cy="677094"/>
          </a:xfrm>
        </p:spPr>
        <p:txBody>
          <a:bodyPr>
            <a:noAutofit/>
          </a:bodyPr>
          <a:lstStyle/>
          <a:p>
            <a:pPr algn="ctr"/>
            <a:r>
              <a:rPr lang="fr-FR" sz="4000" b="1" dirty="0"/>
              <a:t>SYNOPSIS</a:t>
            </a:r>
          </a:p>
        </p:txBody>
      </p:sp>
      <p:sp>
        <p:nvSpPr>
          <p:cNvPr id="2" name="ZoneTexte 1">
            <a:extLst>
              <a:ext uri="{FF2B5EF4-FFF2-40B4-BE49-F238E27FC236}">
                <a16:creationId xmlns:a16="http://schemas.microsoft.com/office/drawing/2014/main" id="{0006104E-03C6-24AF-BE2B-0731333BCAB1}"/>
              </a:ext>
            </a:extLst>
          </p:cNvPr>
          <p:cNvSpPr txBox="1"/>
          <p:nvPr/>
        </p:nvSpPr>
        <p:spPr>
          <a:xfrm>
            <a:off x="1093839" y="1681316"/>
            <a:ext cx="10341077" cy="4401205"/>
          </a:xfrm>
          <a:prstGeom prst="rect">
            <a:avLst/>
          </a:prstGeom>
          <a:noFill/>
        </p:spPr>
        <p:txBody>
          <a:bodyPr wrap="square" rtlCol="0">
            <a:spAutoFit/>
          </a:bodyPr>
          <a:lstStyle/>
          <a:p>
            <a:r>
              <a:rPr lang="fr-FR" sz="2000" b="1" i="0" dirty="0">
                <a:solidFill>
                  <a:srgbClr val="424242"/>
                </a:solidFill>
                <a:effectLst/>
                <a:latin typeface="Calibri" panose="020F0502020204030204" pitchFamily="34" charset="0"/>
                <a:ea typeface="Calibri" panose="020F0502020204030204" pitchFamily="34" charset="0"/>
                <a:cs typeface="Calibri" panose="020F0502020204030204" pitchFamily="34" charset="0"/>
              </a:rPr>
              <a:t>Jacques, professeur d’histoire</a:t>
            </a:r>
            <a:r>
              <a:rPr lang="fr-FR" sz="2000" b="0" i="0" dirty="0">
                <a:solidFill>
                  <a:srgbClr val="424242"/>
                </a:solidFill>
                <a:effectLst/>
                <a:latin typeface="Calibri" panose="020F0502020204030204" pitchFamily="34" charset="0"/>
                <a:ea typeface="Calibri" panose="020F0502020204030204" pitchFamily="34" charset="0"/>
                <a:cs typeface="Calibri" panose="020F0502020204030204" pitchFamily="34" charset="0"/>
              </a:rPr>
              <a:t> a quitté temporairement l'Éducation nationale après une altercation dans sa classe. Un jour, alors qu'il fait ses courses à l'épicerie du coin, trois jeunes agressent le commerçant. </a:t>
            </a:r>
          </a:p>
          <a:p>
            <a:endParaRPr lang="fr-FR" sz="2000" dirty="0">
              <a:solidFill>
                <a:srgbClr val="424242"/>
              </a:solidFill>
              <a:latin typeface="Calibri" panose="020F0502020204030204" pitchFamily="34" charset="0"/>
              <a:ea typeface="Calibri" panose="020F0502020204030204" pitchFamily="34" charset="0"/>
              <a:cs typeface="Calibri" panose="020F0502020204030204" pitchFamily="34" charset="0"/>
            </a:endParaRPr>
          </a:p>
          <a:p>
            <a:r>
              <a:rPr lang="fr-FR" sz="2000" b="0" i="0" dirty="0">
                <a:solidFill>
                  <a:srgbClr val="424242"/>
                </a:solidFill>
                <a:effectLst/>
                <a:latin typeface="Calibri" panose="020F0502020204030204" pitchFamily="34" charset="0"/>
                <a:ea typeface="Calibri" panose="020F0502020204030204" pitchFamily="34" charset="0"/>
                <a:cs typeface="Calibri" panose="020F0502020204030204" pitchFamily="34" charset="0"/>
              </a:rPr>
              <a:t>Jacques s'interpose et participe à l'arrestation de l'un d'entre eux, </a:t>
            </a:r>
            <a:r>
              <a:rPr lang="fr-FR" sz="2000" b="1" i="0" dirty="0">
                <a:solidFill>
                  <a:srgbClr val="424242"/>
                </a:solidFill>
                <a:effectLst/>
                <a:latin typeface="Calibri" panose="020F0502020204030204" pitchFamily="34" charset="0"/>
                <a:ea typeface="Calibri" panose="020F0502020204030204" pitchFamily="34" charset="0"/>
                <a:cs typeface="Calibri" panose="020F0502020204030204" pitchFamily="34" charset="0"/>
              </a:rPr>
              <a:t>Victor, un jeune Rom </a:t>
            </a:r>
            <a:r>
              <a:rPr lang="fr-FR" sz="2000" b="0" i="0" dirty="0">
                <a:solidFill>
                  <a:srgbClr val="424242"/>
                </a:solidFill>
                <a:effectLst/>
                <a:latin typeface="Calibri" panose="020F0502020204030204" pitchFamily="34" charset="0"/>
                <a:ea typeface="Calibri" panose="020F0502020204030204" pitchFamily="34" charset="0"/>
                <a:cs typeface="Calibri" panose="020F0502020204030204" pitchFamily="34" charset="0"/>
              </a:rPr>
              <a:t>de 14 ans, immédiatement embarqué par la police. Quand Victor réapparaît quelques jours plus tard, Jacques découvre le sort de ce gamin que l’on force à voler pour survivre.</a:t>
            </a:r>
          </a:p>
          <a:p>
            <a:endParaRPr lang="fr-FR" sz="2000" dirty="0">
              <a:solidFill>
                <a:srgbClr val="424242"/>
              </a:solidFill>
              <a:latin typeface="Calibri" panose="020F0502020204030204" pitchFamily="34" charset="0"/>
              <a:ea typeface="Calibri" panose="020F0502020204030204" pitchFamily="34" charset="0"/>
              <a:cs typeface="Calibri" panose="020F0502020204030204" pitchFamily="34" charset="0"/>
            </a:endParaRPr>
          </a:p>
          <a:p>
            <a:r>
              <a:rPr lang="fr-FR" sz="2000" b="0" i="0" dirty="0">
                <a:solidFill>
                  <a:srgbClr val="424242"/>
                </a:solidFill>
                <a:effectLst/>
                <a:latin typeface="Calibri" panose="020F0502020204030204" pitchFamily="34" charset="0"/>
                <a:ea typeface="Calibri" panose="020F0502020204030204" pitchFamily="34" charset="0"/>
                <a:cs typeface="Calibri" panose="020F0502020204030204" pitchFamily="34" charset="0"/>
              </a:rPr>
              <a:t>Touché par ce</a:t>
            </a:r>
            <a:r>
              <a:rPr lang="fr-FR" sz="2000" dirty="0">
                <a:solidFill>
                  <a:srgbClr val="424242"/>
                </a:solidFill>
                <a:latin typeface="Calibri" panose="020F0502020204030204" pitchFamily="34" charset="0"/>
                <a:ea typeface="Calibri" panose="020F0502020204030204" pitchFamily="34" charset="0"/>
                <a:cs typeface="Calibri" panose="020F0502020204030204" pitchFamily="34" charset="0"/>
              </a:rPr>
              <a:t>t adolescent</a:t>
            </a:r>
            <a:r>
              <a:rPr lang="fr-FR" sz="2000" b="0" i="0" dirty="0">
                <a:solidFill>
                  <a:srgbClr val="424242"/>
                </a:solidFill>
                <a:effectLst/>
                <a:latin typeface="Calibri" panose="020F0502020204030204" pitchFamily="34" charset="0"/>
                <a:ea typeface="Calibri" panose="020F0502020204030204" pitchFamily="34" charset="0"/>
                <a:cs typeface="Calibri" panose="020F0502020204030204" pitchFamily="34" charset="0"/>
              </a:rPr>
              <a:t> exploité et battu, Jacques décide de mettre tout en œuvre pour lui venir en aide, malgré les réticences de Victor ; </a:t>
            </a:r>
          </a:p>
          <a:p>
            <a:endParaRPr lang="fr-FR" sz="2000" b="0" i="0" dirty="0">
              <a:solidFill>
                <a:srgbClr val="424242"/>
              </a:solidFill>
              <a:effectLst/>
              <a:latin typeface="Calibri" panose="020F0502020204030204" pitchFamily="34" charset="0"/>
              <a:ea typeface="Calibri" panose="020F0502020204030204" pitchFamily="34" charset="0"/>
              <a:cs typeface="Calibri" panose="020F0502020204030204" pitchFamily="34" charset="0"/>
            </a:endParaRPr>
          </a:p>
          <a:p>
            <a:r>
              <a:rPr lang="fr-FR" sz="2000" b="1" i="0" dirty="0">
                <a:solidFill>
                  <a:srgbClr val="424242"/>
                </a:solidFill>
                <a:effectLst/>
                <a:latin typeface="Calibri" panose="020F0502020204030204" pitchFamily="34" charset="0"/>
                <a:ea typeface="Calibri" panose="020F0502020204030204" pitchFamily="34" charset="0"/>
                <a:cs typeface="Calibri" panose="020F0502020204030204" pitchFamily="34" charset="0"/>
              </a:rPr>
              <a:t>Cette rencontre va bouleverser la vie de l'enfant, et redonner du sens à celle de Jacques</a:t>
            </a:r>
            <a:r>
              <a:rPr lang="fr-FR" sz="2000" b="0" i="0" dirty="0">
                <a:solidFill>
                  <a:srgbClr val="424242"/>
                </a:solidFill>
                <a:effectLst/>
                <a:latin typeface="Calibri" panose="020F0502020204030204" pitchFamily="34" charset="0"/>
                <a:ea typeface="Calibri" panose="020F0502020204030204" pitchFamily="34" charset="0"/>
                <a:cs typeface="Calibri" panose="020F0502020204030204" pitchFamily="34" charset="0"/>
              </a:rPr>
              <a:t>.</a:t>
            </a:r>
          </a:p>
          <a:p>
            <a:endParaRPr lang="fr-FR" sz="2000" dirty="0">
              <a:solidFill>
                <a:srgbClr val="424242"/>
              </a:solidFill>
              <a:latin typeface="Calibri" panose="020F0502020204030204" pitchFamily="34" charset="0"/>
              <a:ea typeface="Calibri" panose="020F0502020204030204" pitchFamily="34" charset="0"/>
              <a:cs typeface="Calibri" panose="020F0502020204030204" pitchFamily="34" charset="0"/>
            </a:endParaRPr>
          </a:p>
          <a:p>
            <a:endParaRPr lang="fr-FR" sz="2000" dirty="0">
              <a:solidFill>
                <a:srgbClr val="333333"/>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68719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B2C57DA7-F395-E76B-15B4-6444656FC88C}"/>
              </a:ext>
            </a:extLst>
          </p:cNvPr>
          <p:cNvSpPr>
            <a:spLocks noGrp="1"/>
          </p:cNvSpPr>
          <p:nvPr>
            <p:ph type="title"/>
          </p:nvPr>
        </p:nvSpPr>
        <p:spPr>
          <a:xfrm>
            <a:off x="832986" y="245808"/>
            <a:ext cx="9972665" cy="677094"/>
          </a:xfrm>
        </p:spPr>
        <p:txBody>
          <a:bodyPr>
            <a:noAutofit/>
          </a:bodyPr>
          <a:lstStyle/>
          <a:p>
            <a:pPr algn="ctr"/>
            <a:r>
              <a:rPr lang="fr-FR" sz="4000" b="1" dirty="0"/>
              <a:t>LES   ACTEURS</a:t>
            </a:r>
          </a:p>
        </p:txBody>
      </p:sp>
      <p:pic>
        <p:nvPicPr>
          <p:cNvPr id="5128" name="Picture 8" descr="Stefan Virgil Stoica - Unifrance">
            <a:extLst>
              <a:ext uri="{FF2B5EF4-FFF2-40B4-BE49-F238E27FC236}">
                <a16:creationId xmlns:a16="http://schemas.microsoft.com/office/drawing/2014/main" id="{149AB8E1-9E35-5E1F-FA38-937C422F9D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9137" y="1442453"/>
            <a:ext cx="3004480" cy="2819847"/>
          </a:xfrm>
          <a:prstGeom prst="rect">
            <a:avLst/>
          </a:prstGeom>
          <a:noFill/>
          <a:extLst>
            <a:ext uri="{909E8E84-426E-40DD-AFC4-6F175D3DCCD1}">
              <a14:hiddenFill xmlns:a14="http://schemas.microsoft.com/office/drawing/2010/main">
                <a:solidFill>
                  <a:srgbClr val="FFFFFF"/>
                </a:solidFill>
              </a14:hiddenFill>
            </a:ext>
          </a:extLst>
        </p:spPr>
      </p:pic>
      <p:pic>
        <p:nvPicPr>
          <p:cNvPr id="5130" name="Picture 10" descr="Stefan Virgil Stoica : sa biographie, filmographie, et ...">
            <a:extLst>
              <a:ext uri="{FF2B5EF4-FFF2-40B4-BE49-F238E27FC236}">
                <a16:creationId xmlns:a16="http://schemas.microsoft.com/office/drawing/2014/main" id="{38891B3C-743E-A85A-5648-FEE67FB1B7A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4261" y="1442453"/>
            <a:ext cx="2983254" cy="2805871"/>
          </a:xfrm>
          <a:prstGeom prst="rect">
            <a:avLst/>
          </a:prstGeom>
          <a:noFill/>
          <a:extLst>
            <a:ext uri="{909E8E84-426E-40DD-AFC4-6F175D3DCCD1}">
              <a14:hiddenFill xmlns:a14="http://schemas.microsoft.com/office/drawing/2010/main">
                <a:solidFill>
                  <a:srgbClr val="FFFFFF"/>
                </a:solidFill>
              </a14:hiddenFill>
            </a:ext>
          </a:extLst>
        </p:spPr>
      </p:pic>
      <p:sp>
        <p:nvSpPr>
          <p:cNvPr id="5" name="ZoneTexte 4">
            <a:extLst>
              <a:ext uri="{FF2B5EF4-FFF2-40B4-BE49-F238E27FC236}">
                <a16:creationId xmlns:a16="http://schemas.microsoft.com/office/drawing/2014/main" id="{B5D90C03-43B8-909C-F800-CCB82471A18B}"/>
              </a:ext>
            </a:extLst>
          </p:cNvPr>
          <p:cNvSpPr txBox="1"/>
          <p:nvPr/>
        </p:nvSpPr>
        <p:spPr>
          <a:xfrm>
            <a:off x="374262" y="4678048"/>
            <a:ext cx="2983253" cy="1754326"/>
          </a:xfrm>
          <a:prstGeom prst="rect">
            <a:avLst/>
          </a:prstGeom>
          <a:noFill/>
        </p:spPr>
        <p:txBody>
          <a:bodyPr wrap="square" rtlCol="0">
            <a:spAutoFit/>
          </a:bodyPr>
          <a:lstStyle/>
          <a:p>
            <a:pPr algn="ctr"/>
            <a:r>
              <a:rPr lang="fr-FR" sz="1800" b="1" i="0" dirty="0">
                <a:solidFill>
                  <a:srgbClr val="424242"/>
                </a:solidFill>
                <a:effectLst/>
                <a:latin typeface="-apple-system"/>
              </a:rPr>
              <a:t>Vincent LINDON, </a:t>
            </a:r>
          </a:p>
          <a:p>
            <a:pPr algn="ctr"/>
            <a:r>
              <a:rPr lang="fr-FR" sz="1800" i="0" dirty="0">
                <a:solidFill>
                  <a:srgbClr val="424242"/>
                </a:solidFill>
                <a:effectLst/>
                <a:latin typeface="-apple-system"/>
              </a:rPr>
              <a:t>Un nouveau rôle </a:t>
            </a:r>
            <a:r>
              <a:rPr lang="fr-FR" dirty="0">
                <a:solidFill>
                  <a:srgbClr val="424242"/>
                </a:solidFill>
                <a:latin typeface="-apple-system"/>
              </a:rPr>
              <a:t>de </a:t>
            </a:r>
          </a:p>
          <a:p>
            <a:pPr algn="ctr"/>
            <a:r>
              <a:rPr lang="fr-FR" sz="1800" b="1" i="0" dirty="0">
                <a:solidFill>
                  <a:srgbClr val="424242"/>
                </a:solidFill>
                <a:effectLst/>
                <a:latin typeface="-apple-system"/>
              </a:rPr>
              <a:t>héros social</a:t>
            </a:r>
          </a:p>
          <a:p>
            <a:pPr algn="ctr"/>
            <a:endParaRPr lang="fr-FR" b="1" dirty="0">
              <a:solidFill>
                <a:srgbClr val="424242"/>
              </a:solidFill>
              <a:latin typeface="-apple-system"/>
            </a:endParaRPr>
          </a:p>
          <a:p>
            <a:pPr algn="ctr"/>
            <a:r>
              <a:rPr lang="fr-FR" sz="1800" b="1" i="0" dirty="0">
                <a:solidFill>
                  <a:srgbClr val="424242"/>
                </a:solidFill>
                <a:effectLst/>
                <a:latin typeface="-apple-system"/>
              </a:rPr>
              <a:t>Juste et </a:t>
            </a:r>
            <a:r>
              <a:rPr lang="fr-FR" b="1" dirty="0">
                <a:solidFill>
                  <a:srgbClr val="424242"/>
                </a:solidFill>
                <a:latin typeface="-apple-system"/>
              </a:rPr>
              <a:t>engagé</a:t>
            </a:r>
            <a:endParaRPr lang="fr-FR" sz="1800" b="1" i="0" dirty="0">
              <a:solidFill>
                <a:srgbClr val="424242"/>
              </a:solidFill>
              <a:effectLst/>
              <a:latin typeface="-apple-system"/>
            </a:endParaRPr>
          </a:p>
          <a:p>
            <a:pPr algn="ctr"/>
            <a:endParaRPr lang="fr-FR" dirty="0"/>
          </a:p>
        </p:txBody>
      </p:sp>
      <p:sp>
        <p:nvSpPr>
          <p:cNvPr id="6" name="ZoneTexte 5">
            <a:extLst>
              <a:ext uri="{FF2B5EF4-FFF2-40B4-BE49-F238E27FC236}">
                <a16:creationId xmlns:a16="http://schemas.microsoft.com/office/drawing/2014/main" id="{07A78EE0-CA87-E13F-50B1-F6614BF9B5AC}"/>
              </a:ext>
            </a:extLst>
          </p:cNvPr>
          <p:cNvSpPr txBox="1"/>
          <p:nvPr/>
        </p:nvSpPr>
        <p:spPr>
          <a:xfrm>
            <a:off x="3568131" y="4628952"/>
            <a:ext cx="3004480" cy="1754326"/>
          </a:xfrm>
          <a:prstGeom prst="rect">
            <a:avLst/>
          </a:prstGeom>
          <a:noFill/>
        </p:spPr>
        <p:txBody>
          <a:bodyPr wrap="square" rtlCol="0">
            <a:spAutoFit/>
          </a:bodyPr>
          <a:lstStyle/>
          <a:p>
            <a:pPr algn="ctr"/>
            <a:r>
              <a:rPr lang="fr-FR" sz="1800" b="1" i="0" dirty="0">
                <a:solidFill>
                  <a:srgbClr val="424242"/>
                </a:solidFill>
                <a:effectLst/>
                <a:latin typeface="-apple-system"/>
              </a:rPr>
              <a:t>Stefan Virgil STOICA</a:t>
            </a:r>
          </a:p>
          <a:p>
            <a:pPr algn="ctr"/>
            <a:r>
              <a:rPr lang="fr-FR" b="1" dirty="0">
                <a:solidFill>
                  <a:srgbClr val="424242"/>
                </a:solidFill>
                <a:latin typeface="-apple-system"/>
              </a:rPr>
              <a:t>Elève Acteur roumain</a:t>
            </a:r>
          </a:p>
          <a:p>
            <a:pPr algn="ctr"/>
            <a:endParaRPr lang="fr-FR" b="1" dirty="0">
              <a:solidFill>
                <a:srgbClr val="424242"/>
              </a:solidFill>
              <a:latin typeface="-apple-system"/>
            </a:endParaRPr>
          </a:p>
          <a:p>
            <a:pPr algn="ctr"/>
            <a:endParaRPr lang="fr-FR" sz="1800" b="1" i="0" dirty="0">
              <a:solidFill>
                <a:srgbClr val="424242"/>
              </a:solidFill>
              <a:effectLst/>
              <a:latin typeface="-apple-system"/>
            </a:endParaRPr>
          </a:p>
          <a:p>
            <a:pPr algn="ctr"/>
            <a:r>
              <a:rPr lang="fr-FR" sz="1800" b="1" i="0" dirty="0">
                <a:solidFill>
                  <a:srgbClr val="424242"/>
                </a:solidFill>
                <a:effectLst/>
                <a:latin typeface="-apple-system"/>
              </a:rPr>
              <a:t>un mélange d'intensité et de sobriété</a:t>
            </a:r>
            <a:endParaRPr lang="fr-FR" dirty="0"/>
          </a:p>
        </p:txBody>
      </p:sp>
      <p:sp>
        <p:nvSpPr>
          <p:cNvPr id="7" name="ZoneTexte 6">
            <a:extLst>
              <a:ext uri="{FF2B5EF4-FFF2-40B4-BE49-F238E27FC236}">
                <a16:creationId xmlns:a16="http://schemas.microsoft.com/office/drawing/2014/main" id="{5199484A-92E3-3AD7-314C-4A5A4A92E27C}"/>
              </a:ext>
            </a:extLst>
          </p:cNvPr>
          <p:cNvSpPr txBox="1"/>
          <p:nvPr/>
        </p:nvSpPr>
        <p:spPr>
          <a:xfrm>
            <a:off x="6875825" y="4678048"/>
            <a:ext cx="4637114" cy="1754326"/>
          </a:xfrm>
          <a:prstGeom prst="rect">
            <a:avLst/>
          </a:prstGeom>
          <a:noFill/>
        </p:spPr>
        <p:txBody>
          <a:bodyPr wrap="square" rtlCol="0">
            <a:spAutoFit/>
          </a:bodyPr>
          <a:lstStyle/>
          <a:p>
            <a:pPr algn="ctr"/>
            <a:r>
              <a:rPr lang="fr-FR" b="1" dirty="0" err="1">
                <a:solidFill>
                  <a:srgbClr val="424242"/>
                </a:solidFill>
                <a:latin typeface="-apple-system"/>
              </a:rPr>
              <a:t>Karole</a:t>
            </a:r>
            <a:r>
              <a:rPr lang="fr-FR" b="1" dirty="0">
                <a:solidFill>
                  <a:srgbClr val="424242"/>
                </a:solidFill>
                <a:latin typeface="-apple-system"/>
              </a:rPr>
              <a:t> ROCHER</a:t>
            </a:r>
          </a:p>
          <a:p>
            <a:pPr algn="ctr"/>
            <a:r>
              <a:rPr lang="fr-FR" b="1" dirty="0">
                <a:solidFill>
                  <a:srgbClr val="424242"/>
                </a:solidFill>
                <a:latin typeface="-apple-system"/>
              </a:rPr>
              <a:t>Actrice, Scénariste, Réalisatrice</a:t>
            </a:r>
          </a:p>
          <a:p>
            <a:pPr algn="ctr"/>
            <a:r>
              <a:rPr lang="fr-FR" b="1" dirty="0">
                <a:solidFill>
                  <a:srgbClr val="424242"/>
                </a:solidFill>
                <a:latin typeface="-apple-system"/>
              </a:rPr>
              <a:t>Française</a:t>
            </a:r>
          </a:p>
          <a:p>
            <a:pPr algn="ctr"/>
            <a:endParaRPr lang="fr-FR" b="1" dirty="0">
              <a:solidFill>
                <a:srgbClr val="424242"/>
              </a:solidFill>
              <a:latin typeface="-apple-system"/>
            </a:endParaRPr>
          </a:p>
          <a:p>
            <a:pPr algn="ctr"/>
            <a:r>
              <a:rPr lang="fr-FR" b="1" i="0" dirty="0">
                <a:solidFill>
                  <a:srgbClr val="191919"/>
                </a:solidFill>
                <a:effectLst/>
                <a:latin typeface="TiemposText"/>
              </a:rPr>
              <a:t>des seconds rôles marquants (Nominée aux Césars pour Polisse)</a:t>
            </a:r>
          </a:p>
        </p:txBody>
      </p:sp>
      <p:pic>
        <p:nvPicPr>
          <p:cNvPr id="1028" name="Picture 4">
            <a:extLst>
              <a:ext uri="{FF2B5EF4-FFF2-40B4-BE49-F238E27FC236}">
                <a16:creationId xmlns:a16="http://schemas.microsoft.com/office/drawing/2014/main" id="{FC4D6CBB-2F72-880C-4800-DD83426560F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75824" y="1456151"/>
            <a:ext cx="4637115" cy="28198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05221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FB754B9-AD8A-0E6B-683E-7949A98168F0}"/>
              </a:ext>
            </a:extLst>
          </p:cNvPr>
          <p:cNvSpPr>
            <a:spLocks noGrp="1"/>
          </p:cNvSpPr>
          <p:nvPr>
            <p:ph type="title"/>
          </p:nvPr>
        </p:nvSpPr>
        <p:spPr>
          <a:xfrm>
            <a:off x="1101212" y="365125"/>
            <a:ext cx="10009239" cy="1325563"/>
          </a:xfrm>
        </p:spPr>
        <p:txBody>
          <a:bodyPr/>
          <a:lstStyle/>
          <a:p>
            <a:pPr algn="ctr"/>
            <a:r>
              <a:rPr lang="fr-FR" sz="4000" b="1" dirty="0"/>
              <a:t>Secrets de casting</a:t>
            </a:r>
          </a:p>
        </p:txBody>
      </p:sp>
      <p:sp>
        <p:nvSpPr>
          <p:cNvPr id="3" name="Espace réservé du contenu 2">
            <a:extLst>
              <a:ext uri="{FF2B5EF4-FFF2-40B4-BE49-F238E27FC236}">
                <a16:creationId xmlns:a16="http://schemas.microsoft.com/office/drawing/2014/main" id="{DE2DF2A3-5D5B-C24C-45FE-5A3AE987C722}"/>
              </a:ext>
            </a:extLst>
          </p:cNvPr>
          <p:cNvSpPr>
            <a:spLocks noGrp="1"/>
          </p:cNvSpPr>
          <p:nvPr>
            <p:ph idx="1"/>
          </p:nvPr>
        </p:nvSpPr>
        <p:spPr>
          <a:xfrm>
            <a:off x="838200" y="1841413"/>
            <a:ext cx="10515600" cy="4351338"/>
          </a:xfrm>
        </p:spPr>
        <p:txBody>
          <a:bodyPr/>
          <a:lstStyle/>
          <a:p>
            <a:r>
              <a:rPr lang="fr-FR" sz="2000" b="0" i="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Après avoir commencé un casting dans différents camps de France, </a:t>
            </a:r>
            <a:r>
              <a:rPr lang="fr-FR" sz="2000" b="0" i="0" u="none" strike="noStrike" dirty="0">
                <a:solidFill>
                  <a:srgbClr val="2B2B2B"/>
                </a:solidFill>
                <a:effectLst/>
                <a:latin typeface="Calibri" panose="020F0502020204030204" pitchFamily="34" charset="0"/>
                <a:ea typeface="Calibri" panose="020F0502020204030204" pitchFamily="34" charset="0"/>
                <a:cs typeface="Calibri" panose="020F0502020204030204" pitchFamily="34" charset="0"/>
              </a:rPr>
              <a:t>Nicolas BOUKHRIEF </a:t>
            </a:r>
            <a:r>
              <a:rPr lang="fr-FR" sz="2000" b="0" i="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a vite compris qu'il faisait </a:t>
            </a:r>
            <a:r>
              <a:rPr lang="fr-FR" sz="2000" b="1" i="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fausse route </a:t>
            </a:r>
            <a:r>
              <a:rPr lang="fr-FR" sz="2000" b="0" i="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 </a:t>
            </a:r>
            <a:r>
              <a:rPr lang="fr-FR" sz="2000" b="0" i="1"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"Je trouvais immoral de mettre en lumière un jeune de 15 ans qui deviendrait le prince de son village pendant les deux mois de tournage et à la sortie du film, mais serait ensuite renvoyé  dans son bidonville très rapidement »</a:t>
            </a:r>
          </a:p>
          <a:p>
            <a:endParaRPr lang="fr-FR" sz="2000" i="1" dirty="0">
              <a:solidFill>
                <a:srgbClr val="333333"/>
              </a:solidFill>
              <a:latin typeface="Calibri" panose="020F0502020204030204" pitchFamily="34" charset="0"/>
              <a:ea typeface="Calibri" panose="020F0502020204030204" pitchFamily="34" charset="0"/>
              <a:cs typeface="Calibri" panose="020F0502020204030204" pitchFamily="34" charset="0"/>
            </a:endParaRPr>
          </a:p>
          <a:p>
            <a:r>
              <a:rPr lang="fr-FR" sz="2000" dirty="0">
                <a:solidFill>
                  <a:srgbClr val="333333"/>
                </a:solidFill>
                <a:latin typeface="Calibri" panose="020F0502020204030204" pitchFamily="34" charset="0"/>
                <a:ea typeface="Calibri" panose="020F0502020204030204" pitchFamily="34" charset="0"/>
                <a:cs typeface="Calibri" panose="020F0502020204030204" pitchFamily="34" charset="0"/>
              </a:rPr>
              <a:t>« </a:t>
            </a:r>
            <a:r>
              <a:rPr lang="fr-FR" sz="2000" i="1" dirty="0">
                <a:solidFill>
                  <a:srgbClr val="333333"/>
                </a:solidFill>
                <a:latin typeface="Calibri" panose="020F0502020204030204" pitchFamily="34" charset="0"/>
                <a:ea typeface="Calibri" panose="020F0502020204030204" pitchFamily="34" charset="0"/>
                <a:cs typeface="Calibri" panose="020F0502020204030204" pitchFamily="34" charset="0"/>
              </a:rPr>
              <a:t>J’ai donc rencontré en Roumanie l’acteur Stefan Virgil </a:t>
            </a:r>
            <a:r>
              <a:rPr lang="fr-FR" sz="2000" i="1" dirty="0" err="1">
                <a:solidFill>
                  <a:srgbClr val="333333"/>
                </a:solidFill>
                <a:latin typeface="Calibri" panose="020F0502020204030204" pitchFamily="34" charset="0"/>
                <a:ea typeface="Calibri" panose="020F0502020204030204" pitchFamily="34" charset="0"/>
                <a:cs typeface="Calibri" panose="020F0502020204030204" pitchFamily="34" charset="0"/>
              </a:rPr>
              <a:t>Stoica</a:t>
            </a:r>
            <a:r>
              <a:rPr lang="fr-FR" sz="2000" i="1" dirty="0">
                <a:solidFill>
                  <a:srgbClr val="333333"/>
                </a:solidFill>
                <a:latin typeface="Calibri" panose="020F0502020204030204" pitchFamily="34" charset="0"/>
                <a:ea typeface="Calibri" panose="020F0502020204030204" pitchFamily="34" charset="0"/>
                <a:cs typeface="Calibri" panose="020F0502020204030204" pitchFamily="34" charset="0"/>
              </a:rPr>
              <a:t> qui parlait très bien anglais, mais pas le français. Plutôt que de le coacher pour lui apprendre tant bien que mal la langue et qu’il la joue avec un accent caricatural, j’ai choisi que mes deux personnages communiquent en anglais </a:t>
            </a:r>
            <a:r>
              <a:rPr lang="fr-FR" sz="2000" dirty="0">
                <a:solidFill>
                  <a:srgbClr val="333333"/>
                </a:solidFill>
                <a:latin typeface="Calibri" panose="020F0502020204030204" pitchFamily="34" charset="0"/>
                <a:ea typeface="Calibri" panose="020F0502020204030204" pitchFamily="34" charset="0"/>
                <a:cs typeface="Calibri" panose="020F0502020204030204" pitchFamily="34" charset="0"/>
              </a:rPr>
              <a:t>».</a:t>
            </a:r>
          </a:p>
          <a:p>
            <a:endParaRPr lang="fr-FR" sz="2000" dirty="0">
              <a:solidFill>
                <a:srgbClr val="333333"/>
              </a:solidFill>
              <a:latin typeface="Calibri" panose="020F0502020204030204" pitchFamily="34" charset="0"/>
              <a:ea typeface="Calibri" panose="020F0502020204030204" pitchFamily="34" charset="0"/>
              <a:cs typeface="Calibri" panose="020F0502020204030204" pitchFamily="34" charset="0"/>
            </a:endParaRPr>
          </a:p>
          <a:p>
            <a:r>
              <a:rPr lang="fr-FR" sz="2000" dirty="0">
                <a:solidFill>
                  <a:srgbClr val="333333"/>
                </a:solidFill>
                <a:latin typeface="Calibri" panose="020F0502020204030204" pitchFamily="34" charset="0"/>
                <a:ea typeface="Calibri" panose="020F0502020204030204" pitchFamily="34" charset="0"/>
                <a:cs typeface="Calibri" panose="020F0502020204030204" pitchFamily="34" charset="0"/>
              </a:rPr>
              <a:t>Par contre, les personnages qui composent </a:t>
            </a:r>
            <a:r>
              <a:rPr lang="fr-FR" sz="2000" b="1" dirty="0">
                <a:solidFill>
                  <a:srgbClr val="333333"/>
                </a:solidFill>
                <a:latin typeface="Calibri" panose="020F0502020204030204" pitchFamily="34" charset="0"/>
                <a:ea typeface="Calibri" panose="020F0502020204030204" pitchFamily="34" charset="0"/>
                <a:cs typeface="Calibri" panose="020F0502020204030204" pitchFamily="34" charset="0"/>
              </a:rPr>
              <a:t>la famille élargie de Victor </a:t>
            </a:r>
            <a:r>
              <a:rPr lang="fr-FR" sz="2000" dirty="0">
                <a:solidFill>
                  <a:srgbClr val="333333"/>
                </a:solidFill>
                <a:latin typeface="Calibri" panose="020F0502020204030204" pitchFamily="34" charset="0"/>
                <a:ea typeface="Calibri" panose="020F0502020204030204" pitchFamily="34" charset="0"/>
                <a:cs typeface="Calibri" panose="020F0502020204030204" pitchFamily="34" charset="0"/>
              </a:rPr>
              <a:t>sont interprétés par des Roms, que le réalisateur a rencontrés grâce à une association.</a:t>
            </a:r>
          </a:p>
          <a:p>
            <a:pPr marL="0" indent="0">
              <a:buNone/>
            </a:pPr>
            <a:endParaRPr lang="fr-FR" sz="2000" dirty="0">
              <a:solidFill>
                <a:srgbClr val="333333"/>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064676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B2C57DA7-F395-E76B-15B4-6444656FC88C}"/>
              </a:ext>
            </a:extLst>
          </p:cNvPr>
          <p:cNvSpPr>
            <a:spLocks noGrp="1"/>
          </p:cNvSpPr>
          <p:nvPr>
            <p:ph type="title"/>
          </p:nvPr>
        </p:nvSpPr>
        <p:spPr>
          <a:xfrm>
            <a:off x="1146687" y="245808"/>
            <a:ext cx="9328354" cy="677094"/>
          </a:xfrm>
        </p:spPr>
        <p:txBody>
          <a:bodyPr>
            <a:noAutofit/>
          </a:bodyPr>
          <a:lstStyle/>
          <a:p>
            <a:pPr algn="ctr"/>
            <a:r>
              <a:rPr lang="fr-FR" sz="4000" b="1" dirty="0"/>
              <a:t>LES PERSONNAGES</a:t>
            </a:r>
          </a:p>
        </p:txBody>
      </p:sp>
      <p:sp>
        <p:nvSpPr>
          <p:cNvPr id="2" name="ZoneTexte 1">
            <a:extLst>
              <a:ext uri="{FF2B5EF4-FFF2-40B4-BE49-F238E27FC236}">
                <a16:creationId xmlns:a16="http://schemas.microsoft.com/office/drawing/2014/main" id="{0006104E-03C6-24AF-BE2B-0731333BCAB1}"/>
              </a:ext>
            </a:extLst>
          </p:cNvPr>
          <p:cNvSpPr txBox="1"/>
          <p:nvPr/>
        </p:nvSpPr>
        <p:spPr>
          <a:xfrm>
            <a:off x="1716960" y="901779"/>
            <a:ext cx="8758082" cy="5940088"/>
          </a:xfrm>
          <a:prstGeom prst="rect">
            <a:avLst/>
          </a:prstGeom>
          <a:noFill/>
        </p:spPr>
        <p:txBody>
          <a:bodyPr wrap="square" rtlCol="0">
            <a:spAutoFit/>
          </a:bodyPr>
          <a:lstStyle/>
          <a:p>
            <a:r>
              <a:rPr lang="fr-FR" sz="2000" b="1" i="0" dirty="0">
                <a:solidFill>
                  <a:srgbClr val="424242"/>
                </a:solidFill>
                <a:effectLst/>
                <a:latin typeface="-apple-system"/>
              </a:rPr>
              <a:t>Jacque Romand, professeur d’histoire</a:t>
            </a:r>
            <a:r>
              <a:rPr lang="fr-FR" sz="2000" dirty="0">
                <a:solidFill>
                  <a:srgbClr val="424242"/>
                </a:solidFill>
                <a:latin typeface="-apple-system"/>
              </a:rPr>
              <a:t> : </a:t>
            </a:r>
          </a:p>
          <a:p>
            <a:pPr marL="342900" indent="-342900">
              <a:buFont typeface="Arial" panose="020B0604020202020204" pitchFamily="34" charset="0"/>
              <a:buChar char="•"/>
            </a:pPr>
            <a:r>
              <a:rPr lang="fr-FR" sz="2000" dirty="0">
                <a:solidFill>
                  <a:srgbClr val="424242"/>
                </a:solidFill>
                <a:latin typeface="-apple-system"/>
              </a:rPr>
              <a:t>Solitaire : Jacques est veuf ; il a</a:t>
            </a:r>
            <a:r>
              <a:rPr lang="fr-FR" sz="2000" dirty="0">
                <a:solidFill>
                  <a:srgbClr val="16141E"/>
                </a:solidFill>
                <a:latin typeface="GraphikCompact_Regular"/>
              </a:rPr>
              <a:t> perdu sa femme dans un accident de voiture et sa fille unique vit au Canada, loin de lui.</a:t>
            </a:r>
            <a:br>
              <a:rPr lang="fr-FR" sz="2000" dirty="0">
                <a:solidFill>
                  <a:srgbClr val="16141E"/>
                </a:solidFill>
                <a:latin typeface="GraphikCompact_Regular"/>
              </a:rPr>
            </a:br>
            <a:endParaRPr lang="fr-FR" sz="2000" dirty="0">
              <a:solidFill>
                <a:srgbClr val="16141E"/>
              </a:solidFill>
              <a:latin typeface="GraphikCompact_Regular"/>
            </a:endParaRPr>
          </a:p>
          <a:p>
            <a:pPr marL="342900" indent="-342900">
              <a:buFont typeface="Arial" panose="020B0604020202020204" pitchFamily="34" charset="0"/>
              <a:buChar char="•"/>
            </a:pPr>
            <a:r>
              <a:rPr lang="fr-FR" sz="2000" dirty="0">
                <a:solidFill>
                  <a:srgbClr val="16141E"/>
                </a:solidFill>
                <a:latin typeface="GraphikCompact_Regular"/>
              </a:rPr>
              <a:t>Déprimé et en quête de sens : </a:t>
            </a:r>
            <a:r>
              <a:rPr lang="fr-FR" sz="2000" b="0" i="0" dirty="0">
                <a:solidFill>
                  <a:srgbClr val="202020"/>
                </a:solidFill>
                <a:effectLst/>
                <a:latin typeface="Ibarra Real Nova"/>
              </a:rPr>
              <a:t>à la suite d'une bagarre entre élèves qui éclate lors </a:t>
            </a:r>
            <a:r>
              <a:rPr lang="fr-FR" sz="2000" dirty="0">
                <a:latin typeface="GraphikCompact_Regular"/>
              </a:rPr>
              <a:t>d</a:t>
            </a:r>
            <a:r>
              <a:rPr lang="fr-FR" sz="2000" dirty="0">
                <a:latin typeface="GraphikCompact_Regular"/>
                <a:hlinkClick r:id="rId2">
                  <a:extLst>
                    <a:ext uri="{A12FA001-AC4F-418D-AE19-62706E023703}">
                      <ahyp:hlinkClr xmlns:ahyp="http://schemas.microsoft.com/office/drawing/2018/hyperlinkcolor" val="tx"/>
                    </a:ext>
                  </a:extLst>
                </a:hlinkClick>
              </a:rPr>
              <a:t>’</a:t>
            </a:r>
            <a:r>
              <a:rPr lang="fr-FR" sz="2000" dirty="0">
                <a:latin typeface="GraphikCompact_Regular"/>
              </a:rPr>
              <a:t>un cours où il faisait référence à la Shoah, il </a:t>
            </a:r>
            <a:r>
              <a:rPr lang="fr-FR" sz="2000" dirty="0">
                <a:solidFill>
                  <a:srgbClr val="202020"/>
                </a:solidFill>
                <a:latin typeface="Ibarra Real Nova"/>
              </a:rPr>
              <a:t>se sent dépassé par cette agressivité et </a:t>
            </a:r>
            <a:r>
              <a:rPr lang="fr-FR" sz="2000" dirty="0">
                <a:effectLst/>
                <a:latin typeface="GraphikCompact_Regular"/>
              </a:rPr>
              <a:t>semble avoir perdu sa </a:t>
            </a:r>
            <a:r>
              <a:rPr lang="fr-FR" sz="2000" dirty="0">
                <a:solidFill>
                  <a:srgbClr val="16141E"/>
                </a:solidFill>
                <a:effectLst/>
                <a:latin typeface="GraphikCompact_Regular"/>
              </a:rPr>
              <a:t>vocation. </a:t>
            </a:r>
            <a:r>
              <a:rPr lang="fr-FR" sz="2000" i="1" dirty="0">
                <a:solidFill>
                  <a:srgbClr val="424242"/>
                </a:solidFill>
                <a:latin typeface="-apple-system"/>
              </a:rPr>
              <a:t>"Je sers à quoi ?",</a:t>
            </a:r>
            <a:r>
              <a:rPr lang="fr-FR" sz="2000" dirty="0">
                <a:solidFill>
                  <a:srgbClr val="424242"/>
                </a:solidFill>
                <a:latin typeface="-apple-system"/>
              </a:rPr>
              <a:t> s'interroge-t-il au début du film.</a:t>
            </a:r>
            <a:br>
              <a:rPr lang="fr-FR" sz="2000" dirty="0">
                <a:solidFill>
                  <a:srgbClr val="424242"/>
                </a:solidFill>
                <a:latin typeface="-apple-system"/>
              </a:rPr>
            </a:br>
            <a:endParaRPr lang="fr-FR" sz="2000" dirty="0">
              <a:solidFill>
                <a:srgbClr val="424242"/>
              </a:solidFill>
              <a:latin typeface="-apple-system"/>
            </a:endParaRPr>
          </a:p>
          <a:p>
            <a:pPr marL="342900" indent="-342900">
              <a:buFont typeface="Arial" panose="020B0604020202020204" pitchFamily="34" charset="0"/>
              <a:buChar char="•"/>
            </a:pPr>
            <a:r>
              <a:rPr lang="fr-FR" sz="2000" dirty="0">
                <a:solidFill>
                  <a:srgbClr val="424242"/>
                </a:solidFill>
                <a:latin typeface="-apple-system"/>
              </a:rPr>
              <a:t>Généreux et courageux : cet amoureux </a:t>
            </a:r>
            <a:r>
              <a:rPr lang="fr-FR" sz="2000" b="0" i="0" dirty="0">
                <a:solidFill>
                  <a:srgbClr val="424242"/>
                </a:solidFill>
                <a:effectLst/>
                <a:latin typeface="-apple-system"/>
              </a:rPr>
              <a:t>des livres anciens qu'il collectionne, va pourtant </a:t>
            </a:r>
            <a:r>
              <a:rPr lang="fr-FR" sz="2000" dirty="0">
                <a:solidFill>
                  <a:srgbClr val="424242"/>
                </a:solidFill>
                <a:latin typeface="-apple-system"/>
              </a:rPr>
              <a:t>les vendre un à un pour s'attacher les visites quotidiennes de Victor, qu'il monnaye avec la communauté des </a:t>
            </a:r>
            <a:r>
              <a:rPr lang="fr-FR" sz="2000" dirty="0" err="1">
                <a:solidFill>
                  <a:srgbClr val="424242"/>
                </a:solidFill>
                <a:latin typeface="-apple-system"/>
              </a:rPr>
              <a:t>ROMs</a:t>
            </a:r>
            <a:r>
              <a:rPr lang="fr-FR" sz="2000" dirty="0">
                <a:solidFill>
                  <a:srgbClr val="424242"/>
                </a:solidFill>
                <a:latin typeface="-apple-system"/>
              </a:rPr>
              <a:t>. </a:t>
            </a:r>
            <a:br>
              <a:rPr lang="fr-FR" sz="2000" dirty="0">
                <a:solidFill>
                  <a:srgbClr val="424242"/>
                </a:solidFill>
                <a:latin typeface="-apple-system"/>
              </a:rPr>
            </a:br>
            <a:endParaRPr lang="fr-FR" sz="2000" dirty="0">
              <a:solidFill>
                <a:srgbClr val="424242"/>
              </a:solidFill>
              <a:latin typeface="-apple-system"/>
            </a:endParaRPr>
          </a:p>
          <a:p>
            <a:pPr marL="342900" indent="-342900">
              <a:buFont typeface="Arial" panose="020B0604020202020204" pitchFamily="34" charset="0"/>
              <a:buChar char="•"/>
            </a:pPr>
            <a:r>
              <a:rPr lang="fr-FR" sz="2000" b="0" i="0" dirty="0">
                <a:solidFill>
                  <a:srgbClr val="424242"/>
                </a:solidFill>
                <a:effectLst/>
                <a:latin typeface="-apple-system"/>
              </a:rPr>
              <a:t>Posé mais persévérant, il </a:t>
            </a:r>
            <a:r>
              <a:rPr lang="fr-FR" sz="2000" b="0" i="0" dirty="0">
                <a:solidFill>
                  <a:srgbClr val="333333"/>
                </a:solidFill>
                <a:effectLst/>
                <a:latin typeface="STIX Two Text"/>
              </a:rPr>
              <a:t>se bat contre l’indifférence de la société pour tenter de donner un avenir à cet enfant sauvage ;</a:t>
            </a:r>
            <a:br>
              <a:rPr lang="fr-FR" sz="2000" b="0" i="0" dirty="0">
                <a:solidFill>
                  <a:srgbClr val="333333"/>
                </a:solidFill>
                <a:effectLst/>
                <a:latin typeface="STIX Two Text"/>
              </a:rPr>
            </a:br>
            <a:endParaRPr lang="fr-FR" sz="2000" b="0" i="0" dirty="0">
              <a:solidFill>
                <a:srgbClr val="333333"/>
              </a:solidFill>
              <a:effectLst/>
              <a:latin typeface="STIX Two Text"/>
            </a:endParaRPr>
          </a:p>
          <a:p>
            <a:pPr marL="342900" indent="-342900">
              <a:buFont typeface="Arial" panose="020B0604020202020204" pitchFamily="34" charset="0"/>
              <a:buChar char="•"/>
            </a:pPr>
            <a:r>
              <a:rPr lang="fr-FR" sz="2000" dirty="0">
                <a:solidFill>
                  <a:srgbClr val="333333"/>
                </a:solidFill>
                <a:latin typeface="STIX Two Text"/>
              </a:rPr>
              <a:t>Attentif aux autres :</a:t>
            </a:r>
            <a:r>
              <a:rPr lang="fr-FR" sz="2000" b="0" i="0" dirty="0">
                <a:solidFill>
                  <a:srgbClr val="424242"/>
                </a:solidFill>
                <a:effectLst/>
                <a:latin typeface="-apple-system"/>
              </a:rPr>
              <a:t> il </a:t>
            </a:r>
            <a:r>
              <a:rPr lang="fr-FR" sz="2000" dirty="0">
                <a:solidFill>
                  <a:srgbClr val="424242"/>
                </a:solidFill>
                <a:latin typeface="-apple-system"/>
              </a:rPr>
              <a:t>va s’engager auprès des enfants migrants au sein d’une association qui deviendra pour lui une nouvelle famille ; il y rencontrera peut-être même un nouvel amour.</a:t>
            </a:r>
            <a:endParaRPr lang="fr-FR" sz="2000" b="1" i="0" dirty="0">
              <a:solidFill>
                <a:srgbClr val="424242"/>
              </a:solidFill>
              <a:effectLst/>
              <a:latin typeface="-apple-system"/>
            </a:endParaRPr>
          </a:p>
        </p:txBody>
      </p:sp>
    </p:spTree>
    <p:extLst>
      <p:ext uri="{BB962C8B-B14F-4D97-AF65-F5344CB8AC3E}">
        <p14:creationId xmlns:p14="http://schemas.microsoft.com/office/powerpoint/2010/main" val="34689256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B2C57DA7-F395-E76B-15B4-6444656FC88C}"/>
              </a:ext>
            </a:extLst>
          </p:cNvPr>
          <p:cNvSpPr>
            <a:spLocks noGrp="1"/>
          </p:cNvSpPr>
          <p:nvPr>
            <p:ph type="title"/>
          </p:nvPr>
        </p:nvSpPr>
        <p:spPr>
          <a:xfrm>
            <a:off x="1146687" y="245808"/>
            <a:ext cx="9328354" cy="677094"/>
          </a:xfrm>
        </p:spPr>
        <p:txBody>
          <a:bodyPr>
            <a:noAutofit/>
          </a:bodyPr>
          <a:lstStyle/>
          <a:p>
            <a:pPr algn="ctr"/>
            <a:r>
              <a:rPr lang="fr-FR" sz="4000" b="1" dirty="0"/>
              <a:t>LES PERSONNAGES</a:t>
            </a:r>
          </a:p>
        </p:txBody>
      </p:sp>
      <p:sp>
        <p:nvSpPr>
          <p:cNvPr id="2" name="ZoneTexte 1">
            <a:extLst>
              <a:ext uri="{FF2B5EF4-FFF2-40B4-BE49-F238E27FC236}">
                <a16:creationId xmlns:a16="http://schemas.microsoft.com/office/drawing/2014/main" id="{0006104E-03C6-24AF-BE2B-0731333BCAB1}"/>
              </a:ext>
            </a:extLst>
          </p:cNvPr>
          <p:cNvSpPr txBox="1"/>
          <p:nvPr/>
        </p:nvSpPr>
        <p:spPr>
          <a:xfrm>
            <a:off x="1322439" y="922902"/>
            <a:ext cx="9152602" cy="5940088"/>
          </a:xfrm>
          <a:prstGeom prst="rect">
            <a:avLst/>
          </a:prstGeom>
          <a:noFill/>
        </p:spPr>
        <p:txBody>
          <a:bodyPr wrap="square" rtlCol="0">
            <a:spAutoFit/>
          </a:bodyPr>
          <a:lstStyle/>
          <a:p>
            <a:r>
              <a:rPr lang="fr-FR" sz="2000" b="1" i="0" dirty="0">
                <a:solidFill>
                  <a:srgbClr val="424242"/>
                </a:solidFill>
                <a:effectLst/>
                <a:latin typeface="-apple-system"/>
              </a:rPr>
              <a:t>Viktor</a:t>
            </a:r>
            <a:r>
              <a:rPr lang="fr-FR" sz="2000" dirty="0">
                <a:solidFill>
                  <a:srgbClr val="424242"/>
                </a:solidFill>
                <a:latin typeface="-apple-system"/>
              </a:rPr>
              <a:t>, </a:t>
            </a:r>
          </a:p>
          <a:p>
            <a:r>
              <a:rPr lang="fr-FR" sz="2000" dirty="0">
                <a:solidFill>
                  <a:srgbClr val="424242"/>
                </a:solidFill>
                <a:latin typeface="-apple-system"/>
              </a:rPr>
              <a:t>Un enfant orphelin et rejeté par la communauté ROM pour son métissage (son père était ROM mais sa mère roumaine) ; Son oncle et tuteur est aussi le chef de ce bidonville ROM; c’est un homme violent et tyrannique qui oblige Viktor à voler, le maltraite et le bat quand il ne ramène pas assez d’argent.</a:t>
            </a:r>
          </a:p>
          <a:p>
            <a:endParaRPr lang="fr-FR" sz="2000" dirty="0">
              <a:solidFill>
                <a:srgbClr val="424242"/>
              </a:solidFill>
              <a:latin typeface="-apple-system"/>
            </a:endParaRPr>
          </a:p>
          <a:p>
            <a:r>
              <a:rPr lang="fr-FR" sz="2000" dirty="0">
                <a:solidFill>
                  <a:srgbClr val="424242"/>
                </a:solidFill>
                <a:latin typeface="-apple-system"/>
              </a:rPr>
              <a:t>Cet enfant sauvage ne connait que la culture de la rue et montre une grande méfiance à l’égard de Jacques. </a:t>
            </a:r>
            <a:r>
              <a:rPr lang="fr-FR" sz="2000" b="0" i="0" dirty="0">
                <a:solidFill>
                  <a:srgbClr val="424242"/>
                </a:solidFill>
                <a:effectLst/>
                <a:latin typeface="-apple-system"/>
              </a:rPr>
              <a:t>Le film se déroule lentement au rythme de la patience qu'il faut à Jacques pour conquérir la confiance d'un Victor écorché par la vie</a:t>
            </a:r>
          </a:p>
          <a:p>
            <a:endParaRPr lang="fr-FR" sz="2000" dirty="0">
              <a:solidFill>
                <a:srgbClr val="424242"/>
              </a:solidFill>
              <a:latin typeface="-apple-system"/>
            </a:endParaRPr>
          </a:p>
          <a:p>
            <a:r>
              <a:rPr lang="fr-FR" sz="2000" dirty="0">
                <a:solidFill>
                  <a:srgbClr val="424242"/>
                </a:solidFill>
                <a:latin typeface="-apple-system"/>
              </a:rPr>
              <a:t>Peu à peu Viktor comprend que Jacques veut le protéger et lui donner une chance de sortir de son milieu ; il va accepter d’apprendre à lire et à écrire mais il reste écartelé entre ces 2 mondes ; le jour où son oncle le tabasse presque à mort c’est à Jacques qu’il s’adresse pour le sauver de cet enfer.</a:t>
            </a:r>
            <a:endParaRPr lang="fr-FR" sz="2000" b="1" dirty="0">
              <a:solidFill>
                <a:srgbClr val="424242"/>
              </a:solidFill>
              <a:latin typeface="-apple-system"/>
            </a:endParaRPr>
          </a:p>
          <a:p>
            <a:r>
              <a:rPr lang="fr-FR" sz="2000" b="0" i="0" dirty="0">
                <a:solidFill>
                  <a:srgbClr val="424242"/>
                </a:solidFill>
                <a:effectLst/>
                <a:latin typeface="-apple-system"/>
              </a:rPr>
              <a:t> </a:t>
            </a:r>
          </a:p>
          <a:p>
            <a:r>
              <a:rPr lang="fr-FR" sz="2000" dirty="0"/>
              <a:t>Les </a:t>
            </a:r>
            <a:r>
              <a:rPr lang="fr-FR" sz="2000" dirty="0" err="1"/>
              <a:t>ROMs</a:t>
            </a:r>
            <a:r>
              <a:rPr lang="fr-FR" sz="2000" dirty="0"/>
              <a:t> de Roumanie sont sans doute les plus pauvres de tous. La police explique qu’il y a chez eux très peu de faits divers sanglants, essentiellement des larcins.</a:t>
            </a:r>
            <a:br>
              <a:rPr lang="fr-FR" sz="2000" dirty="0"/>
            </a:br>
            <a:r>
              <a:rPr lang="fr-FR" sz="2000" dirty="0"/>
              <a:t>Par contre la maltraitance des enfants par des tuteurs violents est un grave problème, même si bien sûr ce n’est pas la majorité. </a:t>
            </a:r>
            <a:endParaRPr lang="fr-FR" sz="2000" b="1" dirty="0">
              <a:solidFill>
                <a:srgbClr val="424242"/>
              </a:solidFill>
              <a:latin typeface="-apple-system"/>
            </a:endParaRPr>
          </a:p>
        </p:txBody>
      </p:sp>
    </p:spTree>
    <p:extLst>
      <p:ext uri="{BB962C8B-B14F-4D97-AF65-F5344CB8AC3E}">
        <p14:creationId xmlns:p14="http://schemas.microsoft.com/office/powerpoint/2010/main" val="27550345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B2C57DA7-F395-E76B-15B4-6444656FC88C}"/>
              </a:ext>
            </a:extLst>
          </p:cNvPr>
          <p:cNvSpPr>
            <a:spLocks noGrp="1"/>
          </p:cNvSpPr>
          <p:nvPr>
            <p:ph type="title"/>
          </p:nvPr>
        </p:nvSpPr>
        <p:spPr>
          <a:xfrm>
            <a:off x="1146687" y="245808"/>
            <a:ext cx="9328354" cy="677094"/>
          </a:xfrm>
        </p:spPr>
        <p:txBody>
          <a:bodyPr>
            <a:noAutofit/>
          </a:bodyPr>
          <a:lstStyle/>
          <a:p>
            <a:pPr algn="ctr"/>
            <a:r>
              <a:rPr lang="fr-FR" sz="4000" b="1" dirty="0"/>
              <a:t>LES PERSONNAGES</a:t>
            </a:r>
          </a:p>
        </p:txBody>
      </p:sp>
      <p:sp>
        <p:nvSpPr>
          <p:cNvPr id="2" name="ZoneTexte 1">
            <a:extLst>
              <a:ext uri="{FF2B5EF4-FFF2-40B4-BE49-F238E27FC236}">
                <a16:creationId xmlns:a16="http://schemas.microsoft.com/office/drawing/2014/main" id="{0006104E-03C6-24AF-BE2B-0731333BCAB1}"/>
              </a:ext>
            </a:extLst>
          </p:cNvPr>
          <p:cNvSpPr txBox="1"/>
          <p:nvPr/>
        </p:nvSpPr>
        <p:spPr>
          <a:xfrm>
            <a:off x="1278194" y="1086410"/>
            <a:ext cx="9152602" cy="5940088"/>
          </a:xfrm>
          <a:prstGeom prst="rect">
            <a:avLst/>
          </a:prstGeom>
          <a:noFill/>
        </p:spPr>
        <p:txBody>
          <a:bodyPr wrap="square" rtlCol="0">
            <a:spAutoFit/>
          </a:bodyPr>
          <a:lstStyle/>
          <a:p>
            <a:r>
              <a:rPr lang="fr-FR" sz="2000" b="1" dirty="0">
                <a:solidFill>
                  <a:srgbClr val="424242"/>
                </a:solidFill>
                <a:latin typeface="-apple-system"/>
              </a:rPr>
              <a:t>Harmel </a:t>
            </a:r>
            <a:r>
              <a:rPr lang="fr-FR" sz="2000" b="1" dirty="0" err="1">
                <a:solidFill>
                  <a:srgbClr val="424242"/>
                </a:solidFill>
                <a:latin typeface="-apple-system"/>
              </a:rPr>
              <a:t>Kirshner</a:t>
            </a:r>
            <a:endParaRPr lang="fr-FR" sz="2000" b="1" dirty="0">
              <a:solidFill>
                <a:srgbClr val="424242"/>
              </a:solidFill>
              <a:latin typeface="-apple-system"/>
            </a:endParaRPr>
          </a:p>
          <a:p>
            <a:endParaRPr lang="fr-FR" sz="2000" b="1" dirty="0">
              <a:solidFill>
                <a:srgbClr val="424242"/>
              </a:solidFill>
              <a:latin typeface="-apple-system"/>
            </a:endParaRPr>
          </a:p>
          <a:p>
            <a:r>
              <a:rPr lang="fr-FR" sz="2000" dirty="0"/>
              <a:t>Jacques tente d’abord de trouver un relais et une aide auprès des Administrations publics pour sortir Viktor de la rue, l’accueillir et lui donner un toit. Mais toutes les portes se ferment et il se retrouve seul sur ce parcours du combattant jusqu’au jour où il rencontre Harmel </a:t>
            </a:r>
            <a:r>
              <a:rPr lang="fr-FR" sz="2000" dirty="0" err="1"/>
              <a:t>Kirshner</a:t>
            </a:r>
            <a:r>
              <a:rPr lang="fr-FR" sz="2000" dirty="0"/>
              <a:t>.</a:t>
            </a:r>
          </a:p>
          <a:p>
            <a:r>
              <a:rPr lang="fr-FR" sz="2000" dirty="0"/>
              <a:t>C’est la responsable d’une association qui vient en aide aux enfants de migrants.</a:t>
            </a:r>
          </a:p>
          <a:p>
            <a:r>
              <a:rPr lang="fr-FR" sz="2000" dirty="0"/>
              <a:t>Elle sera la seule à soutenir Jacques et à comprendre les réticences de Viktor. </a:t>
            </a:r>
          </a:p>
          <a:p>
            <a:endParaRPr lang="fr-FR" sz="2000" dirty="0"/>
          </a:p>
          <a:p>
            <a:r>
              <a:rPr lang="fr-FR" sz="2000" dirty="0"/>
              <a:t>Jacques finira par donner des cours d’alphabétisation aux enfants de migrants au sein même de cette association, seul maillon efficace de la société pour cette population.</a:t>
            </a:r>
          </a:p>
          <a:p>
            <a:endParaRPr lang="fr-FR" sz="2000" dirty="0"/>
          </a:p>
          <a:p>
            <a:r>
              <a:rPr lang="fr-FR" sz="2000" dirty="0"/>
              <a:t>A cause du racisme qu’ils subissent des autres élèves et qui génère trop de problèmes, des directeurs d’école refusent d’intégrer ces enfants </a:t>
            </a:r>
            <a:r>
              <a:rPr lang="fr-FR" sz="2000" dirty="0" err="1"/>
              <a:t>ROMs</a:t>
            </a:r>
            <a:r>
              <a:rPr lang="fr-FR" sz="2000" dirty="0"/>
              <a:t> à leurs effectifs. </a:t>
            </a:r>
          </a:p>
          <a:p>
            <a:endParaRPr lang="fr-FR" sz="2000" dirty="0"/>
          </a:p>
          <a:p>
            <a:r>
              <a:rPr lang="fr-FR" sz="2000" dirty="0"/>
              <a:t>Quelques associations font néanmoins un travail remarquable auprès d’eux et offrent un portrait différent de cette population. </a:t>
            </a:r>
            <a:endParaRPr lang="fr-FR" sz="2000" b="1" dirty="0">
              <a:solidFill>
                <a:srgbClr val="424242"/>
              </a:solidFill>
              <a:latin typeface="-apple-system"/>
            </a:endParaRPr>
          </a:p>
          <a:p>
            <a:endParaRPr lang="fr-FR" sz="2000" b="1" dirty="0">
              <a:solidFill>
                <a:srgbClr val="424242"/>
              </a:solidFill>
              <a:latin typeface="-apple-system"/>
            </a:endParaRPr>
          </a:p>
          <a:p>
            <a:endParaRPr lang="fr-FR" sz="2000" b="1" dirty="0">
              <a:solidFill>
                <a:srgbClr val="424242"/>
              </a:solidFill>
              <a:latin typeface="-apple-system"/>
            </a:endParaRPr>
          </a:p>
        </p:txBody>
      </p:sp>
    </p:spTree>
    <p:extLst>
      <p:ext uri="{BB962C8B-B14F-4D97-AF65-F5344CB8AC3E}">
        <p14:creationId xmlns:p14="http://schemas.microsoft.com/office/powerpoint/2010/main" val="25188993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482CCDC1-416B-D0F0-F576-455FBEBB6C20}"/>
              </a:ext>
            </a:extLst>
          </p:cNvPr>
          <p:cNvSpPr>
            <a:spLocks noGrp="1"/>
          </p:cNvSpPr>
          <p:nvPr>
            <p:ph idx="1"/>
          </p:nvPr>
        </p:nvSpPr>
        <p:spPr>
          <a:xfrm>
            <a:off x="966020" y="1327354"/>
            <a:ext cx="10515600" cy="4434349"/>
          </a:xfrm>
        </p:spPr>
        <p:txBody>
          <a:bodyPr>
            <a:noAutofit/>
          </a:bodyPr>
          <a:lstStyle/>
          <a:p>
            <a:pPr marL="0" indent="0">
              <a:buNone/>
            </a:pPr>
            <a:r>
              <a:rPr lang="fr-FR" sz="2000" dirty="0">
                <a:solidFill>
                  <a:srgbClr val="333333"/>
                </a:solidFill>
              </a:rPr>
              <a:t> </a:t>
            </a:r>
          </a:p>
        </p:txBody>
      </p:sp>
      <p:sp>
        <p:nvSpPr>
          <p:cNvPr id="4" name="Titre 1">
            <a:extLst>
              <a:ext uri="{FF2B5EF4-FFF2-40B4-BE49-F238E27FC236}">
                <a16:creationId xmlns:a16="http://schemas.microsoft.com/office/drawing/2014/main" id="{B2C57DA7-F395-E76B-15B4-6444656FC88C}"/>
              </a:ext>
            </a:extLst>
          </p:cNvPr>
          <p:cNvSpPr>
            <a:spLocks noGrp="1"/>
          </p:cNvSpPr>
          <p:nvPr>
            <p:ph type="title"/>
          </p:nvPr>
        </p:nvSpPr>
        <p:spPr>
          <a:xfrm>
            <a:off x="1093839" y="280220"/>
            <a:ext cx="9554496" cy="677094"/>
          </a:xfrm>
        </p:spPr>
        <p:txBody>
          <a:bodyPr>
            <a:noAutofit/>
          </a:bodyPr>
          <a:lstStyle/>
          <a:p>
            <a:pPr algn="ctr"/>
            <a:r>
              <a:rPr lang="fr-FR" sz="4000" b="1" dirty="0"/>
              <a:t>Thèmes du film : des questions sociétales</a:t>
            </a:r>
          </a:p>
        </p:txBody>
      </p:sp>
      <p:sp>
        <p:nvSpPr>
          <p:cNvPr id="2" name="ZoneTexte 1">
            <a:extLst>
              <a:ext uri="{FF2B5EF4-FFF2-40B4-BE49-F238E27FC236}">
                <a16:creationId xmlns:a16="http://schemas.microsoft.com/office/drawing/2014/main" id="{0006104E-03C6-24AF-BE2B-0731333BCAB1}"/>
              </a:ext>
            </a:extLst>
          </p:cNvPr>
          <p:cNvSpPr txBox="1"/>
          <p:nvPr/>
        </p:nvSpPr>
        <p:spPr>
          <a:xfrm>
            <a:off x="966020" y="1755459"/>
            <a:ext cx="10515600" cy="4708981"/>
          </a:xfrm>
          <a:prstGeom prst="rect">
            <a:avLst/>
          </a:prstGeom>
          <a:noFill/>
        </p:spPr>
        <p:txBody>
          <a:bodyPr wrap="square" rtlCol="0">
            <a:spAutoFit/>
          </a:bodyPr>
          <a:lstStyle/>
          <a:p>
            <a:r>
              <a:rPr lang="fr-FR" sz="2000" b="0" i="0" dirty="0">
                <a:solidFill>
                  <a:srgbClr val="424242"/>
                </a:solidFill>
                <a:effectLst/>
                <a:latin typeface="-apple-system"/>
              </a:rPr>
              <a:t>Dans ce </a:t>
            </a:r>
            <a:r>
              <a:rPr lang="fr-FR" sz="2000" i="0" dirty="0">
                <a:solidFill>
                  <a:srgbClr val="424242"/>
                </a:solidFill>
                <a:effectLst/>
                <a:latin typeface="-apple-system"/>
              </a:rPr>
              <a:t>film social et humaniste</a:t>
            </a:r>
            <a:r>
              <a:rPr lang="fr-FR" sz="2000" b="0" i="0" dirty="0">
                <a:solidFill>
                  <a:srgbClr val="424242"/>
                </a:solidFill>
                <a:effectLst/>
                <a:latin typeface="-apple-system"/>
              </a:rPr>
              <a:t>, Nicolas </a:t>
            </a:r>
            <a:r>
              <a:rPr lang="fr-FR" sz="2000" b="0" i="0" dirty="0" err="1">
                <a:solidFill>
                  <a:srgbClr val="424242"/>
                </a:solidFill>
                <a:effectLst/>
                <a:latin typeface="-apple-system"/>
              </a:rPr>
              <a:t>Boukhrief</a:t>
            </a:r>
            <a:r>
              <a:rPr lang="fr-FR" sz="2000" b="0" i="0" dirty="0">
                <a:solidFill>
                  <a:srgbClr val="424242"/>
                </a:solidFill>
                <a:effectLst/>
                <a:latin typeface="-apple-system"/>
              </a:rPr>
              <a:t> aborde plusieurs questions : </a:t>
            </a:r>
          </a:p>
          <a:p>
            <a:endParaRPr lang="fr-FR" sz="2000" b="0" i="0" dirty="0">
              <a:solidFill>
                <a:srgbClr val="424242"/>
              </a:solidFill>
              <a:effectLst/>
              <a:latin typeface="-apple-system"/>
            </a:endParaRPr>
          </a:p>
          <a:p>
            <a:pPr marL="342900" indent="-342900">
              <a:buFont typeface="Wingdings" panose="05000000000000000000" pitchFamily="2" charset="2"/>
              <a:buChar char="§"/>
            </a:pPr>
            <a:r>
              <a:rPr lang="fr-FR" sz="2000" b="0" i="0" dirty="0">
                <a:solidFill>
                  <a:srgbClr val="424242"/>
                </a:solidFill>
                <a:effectLst/>
                <a:latin typeface="-apple-system"/>
              </a:rPr>
              <a:t>celle </a:t>
            </a:r>
            <a:r>
              <a:rPr lang="fr-FR" sz="2000" b="1" i="0" dirty="0">
                <a:solidFill>
                  <a:srgbClr val="424242"/>
                </a:solidFill>
                <a:effectLst/>
                <a:latin typeface="-apple-system"/>
              </a:rPr>
              <a:t>de l'essoufflement de l’engagement des professeurs </a:t>
            </a:r>
            <a:r>
              <a:rPr lang="fr-FR" sz="2000" b="0" i="0" dirty="0">
                <a:solidFill>
                  <a:srgbClr val="424242"/>
                </a:solidFill>
                <a:effectLst/>
                <a:latin typeface="-apple-system"/>
              </a:rPr>
              <a:t>dans les écoles de la République ; </a:t>
            </a:r>
            <a:r>
              <a:rPr lang="fr-FR" sz="2000" dirty="0">
                <a:solidFill>
                  <a:srgbClr val="424242"/>
                </a:solidFill>
                <a:latin typeface="-apple-system"/>
              </a:rPr>
              <a:t> il nous montre à travers Jacques que le malaise de ces professeurs vient de leur relation à l’Education nationale ET NON  d’un rejet de leur métier d’enseignant.</a:t>
            </a:r>
          </a:p>
          <a:p>
            <a:endParaRPr lang="fr-FR" sz="2000" b="0" i="0" dirty="0">
              <a:solidFill>
                <a:srgbClr val="424242"/>
              </a:solidFill>
              <a:effectLst/>
              <a:latin typeface="-apple-system"/>
            </a:endParaRPr>
          </a:p>
          <a:p>
            <a:pPr marL="342900" indent="-342900">
              <a:buFont typeface="Wingdings" panose="05000000000000000000" pitchFamily="2" charset="2"/>
              <a:buChar char="§"/>
            </a:pPr>
            <a:r>
              <a:rPr lang="fr-FR" sz="2000" b="0" i="0" dirty="0">
                <a:solidFill>
                  <a:srgbClr val="424242"/>
                </a:solidFill>
                <a:effectLst/>
                <a:latin typeface="-apple-system"/>
              </a:rPr>
              <a:t>celle de l’</a:t>
            </a:r>
            <a:r>
              <a:rPr lang="fr-FR" sz="2000" b="1" i="0" dirty="0">
                <a:solidFill>
                  <a:srgbClr val="424242"/>
                </a:solidFill>
                <a:effectLst/>
                <a:latin typeface="-apple-system"/>
              </a:rPr>
              <a:t>accueil des enfants migrants</a:t>
            </a:r>
            <a:r>
              <a:rPr lang="fr-FR" sz="2000" dirty="0">
                <a:solidFill>
                  <a:srgbClr val="424242"/>
                </a:solidFill>
                <a:latin typeface="-apple-system"/>
              </a:rPr>
              <a:t> </a:t>
            </a:r>
            <a:r>
              <a:rPr lang="fr-FR" sz="2000" b="1" dirty="0">
                <a:solidFill>
                  <a:srgbClr val="424242"/>
                </a:solidFill>
                <a:latin typeface="-apple-system"/>
              </a:rPr>
              <a:t>et en particulier des ROMS</a:t>
            </a:r>
            <a:r>
              <a:rPr lang="fr-FR" sz="2000" dirty="0">
                <a:solidFill>
                  <a:srgbClr val="424242"/>
                </a:solidFill>
                <a:latin typeface="-apple-system"/>
              </a:rPr>
              <a:t>.</a:t>
            </a:r>
            <a:br>
              <a:rPr lang="fr-FR" sz="2000" b="0" i="0" dirty="0">
                <a:solidFill>
                  <a:srgbClr val="424242"/>
                </a:solidFill>
                <a:effectLst/>
                <a:latin typeface="-apple-system"/>
              </a:rPr>
            </a:br>
            <a:r>
              <a:rPr lang="fr-FR" sz="2000" b="0" i="0" dirty="0">
                <a:solidFill>
                  <a:srgbClr val="424242"/>
                </a:solidFill>
                <a:effectLst/>
                <a:latin typeface="-apple-system"/>
              </a:rPr>
              <a:t>La violence qui s'exerce parfois sur eux et leur déscolarisation totale sont montrées ici avec sobriété et sans pathos</a:t>
            </a:r>
            <a:r>
              <a:rPr lang="fr-FR" sz="2000" dirty="0">
                <a:solidFill>
                  <a:srgbClr val="424242"/>
                </a:solidFill>
                <a:latin typeface="-apple-system"/>
              </a:rPr>
              <a:t>. </a:t>
            </a:r>
            <a:r>
              <a:rPr lang="fr-FR" sz="2000" b="0" i="0" dirty="0">
                <a:solidFill>
                  <a:srgbClr val="424242"/>
                </a:solidFill>
                <a:effectLst/>
                <a:latin typeface="-apple-system"/>
              </a:rPr>
              <a:t>Lors de </a:t>
            </a:r>
            <a:r>
              <a:rPr lang="fr-FR" sz="2000" b="0" i="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ses recherches auprès des associations et des services de police, Nicolas BOURKHRIEF a découvert que </a:t>
            </a:r>
            <a:r>
              <a:rPr lang="fr-FR" sz="2000" b="1" i="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les jeunes Roms </a:t>
            </a:r>
            <a:r>
              <a:rPr lang="fr-FR" sz="2000" b="0" i="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sont des sortes </a:t>
            </a:r>
            <a:r>
              <a:rPr lang="fr-FR" sz="2000" b="0" i="1"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"d’adolescents sauvages"</a:t>
            </a:r>
            <a:r>
              <a:rPr lang="fr-FR" sz="2000" b="0" i="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 qui, pour la plupart, </a:t>
            </a:r>
            <a:r>
              <a:rPr lang="fr-FR" sz="2000" b="1" i="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ne savent ni lire ni écrire.</a:t>
            </a:r>
            <a:br>
              <a:rPr lang="fr-FR" sz="2000" b="1" i="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br>
            <a:endParaRPr lang="fr-FR" sz="2000" b="1" i="0" dirty="0">
              <a:solidFill>
                <a:srgbClr val="333333"/>
              </a:solidFill>
              <a:effectLst/>
              <a:latin typeface="Calibri" panose="020F0502020204030204" pitchFamily="34" charset="0"/>
              <a:ea typeface="Calibri" panose="020F0502020204030204" pitchFamily="34" charset="0"/>
              <a:cs typeface="Calibri" panose="020F0502020204030204" pitchFamily="34" charset="0"/>
            </a:endParaRPr>
          </a:p>
          <a:p>
            <a:pPr marL="342900" indent="-342900">
              <a:buFont typeface="Wingdings" panose="05000000000000000000" pitchFamily="2" charset="2"/>
              <a:buChar char="§"/>
            </a:pPr>
            <a:r>
              <a:rPr lang="fr-FR" sz="2000" b="0" i="0" dirty="0">
                <a:solidFill>
                  <a:srgbClr val="424242"/>
                </a:solidFill>
                <a:effectLst/>
                <a:latin typeface="-apple-system"/>
              </a:rPr>
              <a:t>celle de </a:t>
            </a:r>
            <a:r>
              <a:rPr lang="fr-FR" sz="2000" b="1" i="0" dirty="0">
                <a:solidFill>
                  <a:srgbClr val="424242"/>
                </a:solidFill>
                <a:effectLst/>
                <a:latin typeface="-apple-system"/>
              </a:rPr>
              <a:t>la transmission ;  </a:t>
            </a:r>
            <a:r>
              <a:rPr lang="fr-FR" sz="2000" dirty="0"/>
              <a:t>Ce film tente de montrer que la seule façon d’intégrer ces enfants,  c’est l’éducation. </a:t>
            </a:r>
            <a:endParaRPr lang="fr-FR" sz="2000" b="1" dirty="0">
              <a:solidFill>
                <a:srgbClr val="333333"/>
              </a:solidFill>
              <a:latin typeface="Calibri" panose="020F0502020204030204" pitchFamily="34" charset="0"/>
              <a:ea typeface="Calibri" panose="020F0502020204030204" pitchFamily="34" charset="0"/>
              <a:cs typeface="Calibri" panose="020F0502020204030204" pitchFamily="34" charset="0"/>
            </a:endParaRPr>
          </a:p>
          <a:p>
            <a:endParaRPr lang="fr-FR" sz="2000" dirty="0">
              <a:solidFill>
                <a:srgbClr val="333333"/>
              </a:solidFill>
            </a:endParaRPr>
          </a:p>
        </p:txBody>
      </p:sp>
    </p:spTree>
    <p:extLst>
      <p:ext uri="{BB962C8B-B14F-4D97-AF65-F5344CB8AC3E}">
        <p14:creationId xmlns:p14="http://schemas.microsoft.com/office/powerpoint/2010/main" val="23554351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FB754B9-AD8A-0E6B-683E-7949A98168F0}"/>
              </a:ext>
            </a:extLst>
          </p:cNvPr>
          <p:cNvSpPr>
            <a:spLocks noGrp="1"/>
          </p:cNvSpPr>
          <p:nvPr>
            <p:ph type="title"/>
          </p:nvPr>
        </p:nvSpPr>
        <p:spPr>
          <a:xfrm>
            <a:off x="924232" y="365125"/>
            <a:ext cx="9881420" cy="1325563"/>
          </a:xfrm>
        </p:spPr>
        <p:txBody>
          <a:bodyPr/>
          <a:lstStyle/>
          <a:p>
            <a:pPr algn="ctr"/>
            <a:r>
              <a:rPr lang="fr-FR" sz="4000" b="1" dirty="0"/>
              <a:t>CRITIQUES du film</a:t>
            </a:r>
          </a:p>
        </p:txBody>
      </p:sp>
      <p:sp>
        <p:nvSpPr>
          <p:cNvPr id="3" name="Espace réservé du contenu 2">
            <a:extLst>
              <a:ext uri="{FF2B5EF4-FFF2-40B4-BE49-F238E27FC236}">
                <a16:creationId xmlns:a16="http://schemas.microsoft.com/office/drawing/2014/main" id="{DE2DF2A3-5D5B-C24C-45FE-5A3AE987C722}"/>
              </a:ext>
            </a:extLst>
          </p:cNvPr>
          <p:cNvSpPr>
            <a:spLocks noGrp="1"/>
          </p:cNvSpPr>
          <p:nvPr>
            <p:ph idx="1"/>
          </p:nvPr>
        </p:nvSpPr>
        <p:spPr/>
        <p:txBody>
          <a:bodyPr/>
          <a:lstStyle/>
          <a:p>
            <a:endParaRPr lang="fr-FR" sz="2000" dirty="0">
              <a:solidFill>
                <a:srgbClr val="333333"/>
              </a:solidFill>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fr-FR" sz="2000" dirty="0">
              <a:solidFill>
                <a:srgbClr val="333333"/>
              </a:solidFill>
              <a:latin typeface="Calibri" panose="020F0502020204030204" pitchFamily="34" charset="0"/>
              <a:ea typeface="Calibri" panose="020F0502020204030204" pitchFamily="34" charset="0"/>
              <a:cs typeface="Calibri" panose="020F0502020204030204" pitchFamily="34" charset="0"/>
            </a:endParaRPr>
          </a:p>
        </p:txBody>
      </p:sp>
      <p:sp>
        <p:nvSpPr>
          <p:cNvPr id="4" name="ZoneTexte 3">
            <a:extLst>
              <a:ext uri="{FF2B5EF4-FFF2-40B4-BE49-F238E27FC236}">
                <a16:creationId xmlns:a16="http://schemas.microsoft.com/office/drawing/2014/main" id="{9783CC0C-2372-7BB6-C892-127B35EEE28C}"/>
              </a:ext>
            </a:extLst>
          </p:cNvPr>
          <p:cNvSpPr txBox="1"/>
          <p:nvPr/>
        </p:nvSpPr>
        <p:spPr>
          <a:xfrm>
            <a:off x="1194620" y="1985357"/>
            <a:ext cx="9979742" cy="3785652"/>
          </a:xfrm>
          <a:prstGeom prst="rect">
            <a:avLst/>
          </a:prstGeom>
          <a:noFill/>
        </p:spPr>
        <p:txBody>
          <a:bodyPr wrap="square" rtlCol="0">
            <a:spAutoFit/>
          </a:bodyPr>
          <a:lstStyle/>
          <a:p>
            <a:r>
              <a:rPr lang="fr-FR" sz="2000" b="1" dirty="0">
                <a:solidFill>
                  <a:srgbClr val="424242"/>
                </a:solidFill>
                <a:latin typeface="-apple-system"/>
              </a:rPr>
              <a:t>Des situations pas toujours très crédibles </a:t>
            </a:r>
            <a:r>
              <a:rPr lang="fr-FR" sz="2000" dirty="0">
                <a:solidFill>
                  <a:srgbClr val="424242"/>
                </a:solidFill>
                <a:latin typeface="-apple-system"/>
              </a:rPr>
              <a:t>comme le cambriolage d'un domicile qui se termine par l'assoupissement du cambrioleur dans la chambre à coucher. On commence à décrocher de l'intrigue</a:t>
            </a:r>
          </a:p>
          <a:p>
            <a:endParaRPr lang="fr-FR" sz="2000" dirty="0">
              <a:solidFill>
                <a:srgbClr val="424242"/>
              </a:solidFill>
              <a:latin typeface="-apple-system"/>
            </a:endParaRPr>
          </a:p>
          <a:p>
            <a:r>
              <a:rPr lang="fr-FR" sz="2000" b="1" dirty="0">
                <a:solidFill>
                  <a:srgbClr val="424242"/>
                </a:solidFill>
                <a:latin typeface="-apple-system"/>
              </a:rPr>
              <a:t>Plein de bons sentiments :</a:t>
            </a:r>
            <a:br>
              <a:rPr lang="fr-FR" sz="2000" dirty="0">
                <a:solidFill>
                  <a:srgbClr val="424242"/>
                </a:solidFill>
                <a:latin typeface="-apple-system"/>
              </a:rPr>
            </a:br>
            <a:r>
              <a:rPr lang="fr-FR" sz="2000" dirty="0" err="1">
                <a:solidFill>
                  <a:srgbClr val="424242"/>
                </a:solidFill>
                <a:latin typeface="-apple-system"/>
              </a:rPr>
              <a:t>Lindon</a:t>
            </a:r>
            <a:r>
              <a:rPr lang="fr-FR" sz="2000" dirty="0">
                <a:solidFill>
                  <a:srgbClr val="424242"/>
                </a:solidFill>
                <a:latin typeface="-apple-system"/>
              </a:rPr>
              <a:t> campe ici son énième rôle social. (un chômeur dans </a:t>
            </a:r>
            <a:r>
              <a:rPr lang="fr-FR" sz="2000" dirty="0">
                <a:solidFill>
                  <a:srgbClr val="424242"/>
                </a:solidFill>
                <a:latin typeface="-apple-system"/>
                <a:hlinkClick r:id="rId2">
                  <a:extLst>
                    <a:ext uri="{A12FA001-AC4F-418D-AE19-62706E023703}">
                      <ahyp:hlinkClr xmlns:ahyp="http://schemas.microsoft.com/office/drawing/2018/hyperlinkcolor" val="tx"/>
                    </a:ext>
                  </a:extLst>
                </a:hlinkClick>
              </a:rPr>
              <a:t>La Loi du marché</a:t>
            </a:r>
            <a:r>
              <a:rPr lang="fr-FR" sz="2000" dirty="0">
                <a:solidFill>
                  <a:srgbClr val="424242"/>
                </a:solidFill>
                <a:latin typeface="-apple-system"/>
              </a:rPr>
              <a:t>, un leader syndical en grève dans </a:t>
            </a:r>
            <a:r>
              <a:rPr lang="fr-FR" sz="2000" dirty="0">
                <a:solidFill>
                  <a:srgbClr val="424242"/>
                </a:solidFill>
                <a:latin typeface="-apple-system"/>
                <a:hlinkClick r:id="rId3">
                  <a:extLst>
                    <a:ext uri="{A12FA001-AC4F-418D-AE19-62706E023703}">
                      <ahyp:hlinkClr xmlns:ahyp="http://schemas.microsoft.com/office/drawing/2018/hyperlinkcolor" val="tx"/>
                    </a:ext>
                  </a:extLst>
                </a:hlinkClick>
              </a:rPr>
              <a:t>En guerre</a:t>
            </a:r>
            <a:r>
              <a:rPr lang="fr-FR" sz="2000" dirty="0">
                <a:solidFill>
                  <a:srgbClr val="424242"/>
                </a:solidFill>
                <a:latin typeface="-apple-system"/>
              </a:rPr>
              <a:t>, puis un haut cadre dirigeant contraint d’appliquer un plan social inique dans </a:t>
            </a:r>
            <a:r>
              <a:rPr lang="fr-FR" sz="2000" dirty="0">
                <a:solidFill>
                  <a:srgbClr val="424242"/>
                </a:solidFill>
                <a:latin typeface="-apple-system"/>
                <a:hlinkClick r:id="rId4">
                  <a:extLst>
                    <a:ext uri="{A12FA001-AC4F-418D-AE19-62706E023703}">
                      <ahyp:hlinkClr xmlns:ahyp="http://schemas.microsoft.com/office/drawing/2018/hyperlinkcolor" val="tx"/>
                    </a:ext>
                  </a:extLst>
                </a:hlinkClick>
              </a:rPr>
              <a:t>Un autre monde</a:t>
            </a:r>
            <a:r>
              <a:rPr lang="fr-FR" sz="2000" dirty="0">
                <a:solidFill>
                  <a:srgbClr val="424242"/>
                </a:solidFill>
                <a:latin typeface="-apple-system"/>
              </a:rPr>
              <a:t> – trois longs métrages signés </a:t>
            </a:r>
            <a:r>
              <a:rPr lang="fr-FR" sz="2000" dirty="0">
                <a:solidFill>
                  <a:srgbClr val="424242"/>
                </a:solidFill>
                <a:latin typeface="-apple-system"/>
                <a:hlinkClick r:id="rId5">
                  <a:extLst>
                    <a:ext uri="{A12FA001-AC4F-418D-AE19-62706E023703}">
                      <ahyp:hlinkClr xmlns:ahyp="http://schemas.microsoft.com/office/drawing/2018/hyperlinkcolor" val="tx"/>
                    </a:ext>
                  </a:extLst>
                </a:hlinkClick>
              </a:rPr>
              <a:t>par son complice Stéphane </a:t>
            </a:r>
            <a:r>
              <a:rPr lang="fr-FR" sz="2000" dirty="0" err="1">
                <a:solidFill>
                  <a:srgbClr val="424242"/>
                </a:solidFill>
                <a:latin typeface="-apple-system"/>
                <a:hlinkClick r:id="rId5">
                  <a:extLst>
                    <a:ext uri="{A12FA001-AC4F-418D-AE19-62706E023703}">
                      <ahyp:hlinkClr xmlns:ahyp="http://schemas.microsoft.com/office/drawing/2018/hyperlinkcolor" val="tx"/>
                    </a:ext>
                  </a:extLst>
                </a:hlinkClick>
              </a:rPr>
              <a:t>Brizé</a:t>
            </a:r>
            <a:r>
              <a:rPr lang="fr-FR" sz="2000" dirty="0">
                <a:solidFill>
                  <a:srgbClr val="424242"/>
                </a:solidFill>
                <a:latin typeface="-apple-system"/>
              </a:rPr>
              <a:t>).</a:t>
            </a:r>
          </a:p>
          <a:p>
            <a:endParaRPr lang="fr-FR" sz="2000" dirty="0">
              <a:solidFill>
                <a:srgbClr val="424242"/>
              </a:solidFill>
              <a:latin typeface="-apple-system"/>
            </a:endParaRPr>
          </a:p>
          <a:p>
            <a:r>
              <a:rPr lang="fr-FR" sz="2000" b="1" dirty="0">
                <a:solidFill>
                  <a:srgbClr val="424242"/>
                </a:solidFill>
                <a:latin typeface="-apple-system"/>
              </a:rPr>
              <a:t>Film un peu convenu sur ces thèmes de société</a:t>
            </a:r>
            <a:r>
              <a:rPr lang="fr-FR" sz="2000" dirty="0">
                <a:solidFill>
                  <a:srgbClr val="424242"/>
                </a:solidFill>
                <a:latin typeface="-apple-system"/>
              </a:rPr>
              <a:t>, sauf peut-être sur la communauté </a:t>
            </a:r>
            <a:r>
              <a:rPr lang="fr-FR" i="1" dirty="0">
                <a:solidFill>
                  <a:srgbClr val="333333"/>
                </a:solidFill>
                <a:latin typeface="montserrat" panose="00000500000000000000" pitchFamily="2" charset="0"/>
              </a:rPr>
              <a:t>ROM </a:t>
            </a:r>
            <a:r>
              <a:rPr lang="fr-FR" sz="2000" dirty="0">
                <a:solidFill>
                  <a:srgbClr val="424242"/>
                </a:solidFill>
                <a:latin typeface="-apple-system"/>
              </a:rPr>
              <a:t>à</a:t>
            </a:r>
            <a:r>
              <a:rPr lang="fr-FR" i="1" dirty="0">
                <a:solidFill>
                  <a:srgbClr val="333333"/>
                </a:solidFill>
                <a:latin typeface="montserrat" panose="00000500000000000000" pitchFamily="2" charset="0"/>
              </a:rPr>
              <a:t> </a:t>
            </a:r>
            <a:r>
              <a:rPr lang="fr-FR" sz="2000" dirty="0">
                <a:solidFill>
                  <a:srgbClr val="424242"/>
                </a:solidFill>
                <a:latin typeface="-apple-system"/>
              </a:rPr>
              <a:t>laquelle nous ne pensons pas forcément lorsque le thème de l’immigration est abordé.</a:t>
            </a:r>
          </a:p>
        </p:txBody>
      </p:sp>
    </p:spTree>
    <p:extLst>
      <p:ext uri="{BB962C8B-B14F-4D97-AF65-F5344CB8AC3E}">
        <p14:creationId xmlns:p14="http://schemas.microsoft.com/office/powerpoint/2010/main" val="810673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E80C096-C601-8443-A31B-167518C60699}"/>
              </a:ext>
            </a:extLst>
          </p:cNvPr>
          <p:cNvSpPr>
            <a:spLocks noGrp="1"/>
          </p:cNvSpPr>
          <p:nvPr>
            <p:ph type="ctrTitle"/>
          </p:nvPr>
        </p:nvSpPr>
        <p:spPr>
          <a:xfrm>
            <a:off x="1030229" y="493190"/>
            <a:ext cx="9209070" cy="548365"/>
          </a:xfrm>
        </p:spPr>
        <p:txBody>
          <a:bodyPr>
            <a:noAutofit/>
          </a:bodyPr>
          <a:lstStyle/>
          <a:p>
            <a:r>
              <a:rPr lang="fr-FR" sz="4000" b="1" dirty="0"/>
              <a:t>Biographie</a:t>
            </a:r>
          </a:p>
        </p:txBody>
      </p:sp>
      <p:sp>
        <p:nvSpPr>
          <p:cNvPr id="4" name="Rectangle 3">
            <a:extLst>
              <a:ext uri="{FF2B5EF4-FFF2-40B4-BE49-F238E27FC236}">
                <a16:creationId xmlns:a16="http://schemas.microsoft.com/office/drawing/2014/main" id="{076DF762-8873-4D49-8423-1E2E3760BF7E}"/>
              </a:ext>
            </a:extLst>
          </p:cNvPr>
          <p:cNvSpPr/>
          <p:nvPr/>
        </p:nvSpPr>
        <p:spPr>
          <a:xfrm>
            <a:off x="1030229" y="1936332"/>
            <a:ext cx="9854082" cy="3447098"/>
          </a:xfrm>
          <a:prstGeom prst="rect">
            <a:avLst/>
          </a:prstGeom>
        </p:spPr>
        <p:txBody>
          <a:bodyPr wrap="square">
            <a:spAutoFit/>
          </a:bodyPr>
          <a:lstStyle/>
          <a:p>
            <a:pPr algn="l"/>
            <a:r>
              <a:rPr lang="fr-FR" sz="2000" b="1" dirty="0">
                <a:solidFill>
                  <a:srgbClr val="333333"/>
                </a:solidFill>
              </a:rPr>
              <a:t>Né en 1963 en France, </a:t>
            </a:r>
            <a:r>
              <a:rPr lang="fr-FR" sz="2000" dirty="0">
                <a:solidFill>
                  <a:srgbClr val="333333"/>
                </a:solidFill>
              </a:rPr>
              <a:t>d’un père algérien peintre en bâtiment et d’une mère française employée de bibliothèque ; il grandit à Antibes dans un milieu populaire ; c’est un </a:t>
            </a:r>
            <a:r>
              <a:rPr lang="fr-FR" sz="2000" b="1" dirty="0">
                <a:solidFill>
                  <a:srgbClr val="333333"/>
                </a:solidFill>
              </a:rPr>
              <a:t>autodidacte.</a:t>
            </a:r>
          </a:p>
          <a:p>
            <a:pPr algn="l"/>
            <a:r>
              <a:rPr lang="fr-FR" sz="2000" dirty="0">
                <a:solidFill>
                  <a:srgbClr val="333333"/>
                </a:solidFill>
              </a:rPr>
              <a:t>Malgré sa double culture, il se sent Français et complétement intégré.</a:t>
            </a:r>
          </a:p>
          <a:p>
            <a:pPr algn="l"/>
            <a:endParaRPr lang="fr-FR" sz="2000" dirty="0">
              <a:solidFill>
                <a:srgbClr val="333333"/>
              </a:solidFill>
            </a:endParaRPr>
          </a:p>
          <a:p>
            <a:pPr algn="just"/>
            <a:r>
              <a:rPr lang="fr-FR" sz="2000" dirty="0">
                <a:solidFill>
                  <a:srgbClr val="333333"/>
                </a:solidFill>
              </a:rPr>
              <a:t>Nicolas </a:t>
            </a:r>
            <a:r>
              <a:rPr lang="fr-FR" sz="2000" dirty="0" err="1">
                <a:solidFill>
                  <a:srgbClr val="333333"/>
                </a:solidFill>
              </a:rPr>
              <a:t>Boukhrief</a:t>
            </a:r>
            <a:r>
              <a:rPr lang="fr-FR" sz="2000" dirty="0">
                <a:solidFill>
                  <a:srgbClr val="333333"/>
                </a:solidFill>
              </a:rPr>
              <a:t> appartient à une nouvelle génération de cinéastes qui puisent leur inspiration dans le </a:t>
            </a:r>
            <a:r>
              <a:rPr lang="fr-FR" sz="2000" b="1" dirty="0">
                <a:solidFill>
                  <a:srgbClr val="333333"/>
                </a:solidFill>
              </a:rPr>
              <a:t>métissage des cultures</a:t>
            </a:r>
            <a:r>
              <a:rPr lang="fr-FR" sz="2000" dirty="0">
                <a:solidFill>
                  <a:srgbClr val="333333"/>
                </a:solidFill>
              </a:rPr>
              <a:t>.</a:t>
            </a:r>
          </a:p>
          <a:p>
            <a:br>
              <a:rPr lang="fr-FR" sz="2000" b="1" dirty="0">
                <a:solidFill>
                  <a:srgbClr val="333333"/>
                </a:solidFill>
              </a:rPr>
            </a:br>
            <a:endParaRPr lang="fr-FR" sz="2000" b="1" dirty="0">
              <a:solidFill>
                <a:srgbClr val="333333"/>
              </a:solidFill>
            </a:endParaRPr>
          </a:p>
          <a:p>
            <a:pPr algn="l"/>
            <a:endParaRPr lang="fr-FR" sz="2000" b="0" i="1" dirty="0">
              <a:solidFill>
                <a:srgbClr val="000000"/>
              </a:solidFill>
              <a:effectLst/>
              <a:latin typeface="Linux Libertine"/>
            </a:endParaRPr>
          </a:p>
          <a:p>
            <a:endParaRPr lang="fr-FR" kern="100" spc="5" dirty="0">
              <a:solidFill>
                <a:srgbClr val="2E302F"/>
              </a:solidFill>
              <a:latin typeface="Helvetica"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020811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482CCDC1-416B-D0F0-F576-455FBEBB6C20}"/>
              </a:ext>
            </a:extLst>
          </p:cNvPr>
          <p:cNvSpPr>
            <a:spLocks noGrp="1"/>
          </p:cNvSpPr>
          <p:nvPr>
            <p:ph idx="1"/>
          </p:nvPr>
        </p:nvSpPr>
        <p:spPr>
          <a:xfrm>
            <a:off x="1061392" y="1770788"/>
            <a:ext cx="10515600" cy="4158063"/>
          </a:xfrm>
        </p:spPr>
        <p:txBody>
          <a:bodyPr>
            <a:noAutofit/>
          </a:bodyPr>
          <a:lstStyle/>
          <a:p>
            <a:pPr algn="l"/>
            <a:r>
              <a:rPr lang="fr-FR" sz="2000" b="1" dirty="0">
                <a:solidFill>
                  <a:srgbClr val="333333"/>
                </a:solidFill>
              </a:rPr>
              <a:t>CRITIQUE DE CINEMA</a:t>
            </a:r>
            <a:br>
              <a:rPr lang="fr-FR" sz="2000" dirty="0">
                <a:solidFill>
                  <a:srgbClr val="333333"/>
                </a:solidFill>
              </a:rPr>
            </a:br>
            <a:r>
              <a:rPr lang="fr-FR" sz="2000" dirty="0">
                <a:solidFill>
                  <a:srgbClr val="333333"/>
                </a:solidFill>
              </a:rPr>
              <a:t>Nicolas </a:t>
            </a:r>
            <a:r>
              <a:rPr lang="fr-FR" sz="2000" dirty="0" err="1">
                <a:solidFill>
                  <a:srgbClr val="333333"/>
                </a:solidFill>
              </a:rPr>
              <a:t>Boukhrief</a:t>
            </a:r>
            <a:r>
              <a:rPr lang="fr-FR" sz="2000" dirty="0">
                <a:solidFill>
                  <a:srgbClr val="333333"/>
                </a:solidFill>
              </a:rPr>
              <a:t> se passionne très jeune pour le cinéma, avec une prédilection pour le fantastique. </a:t>
            </a:r>
            <a:br>
              <a:rPr lang="fr-FR" sz="2000" dirty="0">
                <a:solidFill>
                  <a:srgbClr val="333333"/>
                </a:solidFill>
              </a:rPr>
            </a:br>
            <a:r>
              <a:rPr lang="fr-FR" sz="2000" dirty="0">
                <a:solidFill>
                  <a:srgbClr val="333333"/>
                </a:solidFill>
              </a:rPr>
              <a:t>En 1982, il est l'un des fondateurs de la </a:t>
            </a:r>
            <a:r>
              <a:rPr lang="fr-FR" sz="2000" b="1" dirty="0">
                <a:solidFill>
                  <a:srgbClr val="333333"/>
                </a:solidFill>
              </a:rPr>
              <a:t>revue </a:t>
            </a:r>
            <a:r>
              <a:rPr lang="fr-FR" sz="2000" b="1" dirty="0" err="1">
                <a:solidFill>
                  <a:srgbClr val="333333"/>
                </a:solidFill>
              </a:rPr>
              <a:t>Starfix</a:t>
            </a:r>
            <a:r>
              <a:rPr lang="fr-FR" sz="2000" dirty="0">
                <a:solidFill>
                  <a:srgbClr val="333333"/>
                </a:solidFill>
              </a:rPr>
              <a:t>, spécialisée dans le cinéma fantastique et d'horreur.</a:t>
            </a:r>
            <a:br>
              <a:rPr lang="fr-FR" sz="2000" dirty="0">
                <a:solidFill>
                  <a:srgbClr val="333333"/>
                </a:solidFill>
              </a:rPr>
            </a:br>
            <a:r>
              <a:rPr lang="fr-FR" sz="2000" dirty="0">
                <a:solidFill>
                  <a:srgbClr val="333333"/>
                </a:solidFill>
              </a:rPr>
              <a:t>Il participe activement à l’émission « Le Journal du Cinéma » sur Canal +</a:t>
            </a:r>
          </a:p>
          <a:p>
            <a:pPr algn="l"/>
            <a:endParaRPr lang="fr-FR" sz="2000" dirty="0">
              <a:solidFill>
                <a:srgbClr val="333333"/>
              </a:solidFill>
            </a:endParaRPr>
          </a:p>
          <a:p>
            <a:pPr algn="l"/>
            <a:r>
              <a:rPr lang="fr-FR" sz="2000" b="1" dirty="0">
                <a:solidFill>
                  <a:srgbClr val="333333"/>
                </a:solidFill>
              </a:rPr>
              <a:t>SCENARISTE</a:t>
            </a:r>
            <a:br>
              <a:rPr lang="fr-FR" sz="2000" b="1" dirty="0">
                <a:solidFill>
                  <a:srgbClr val="333333"/>
                </a:solidFill>
              </a:rPr>
            </a:br>
            <a:r>
              <a:rPr lang="fr-FR" sz="2000" dirty="0">
                <a:solidFill>
                  <a:srgbClr val="333333"/>
                </a:solidFill>
              </a:rPr>
              <a:t>Après plusieurs années de journalisme, il se lance dans l'écriture.</a:t>
            </a:r>
            <a:br>
              <a:rPr lang="fr-FR" sz="2000" dirty="0">
                <a:solidFill>
                  <a:srgbClr val="333333"/>
                </a:solidFill>
              </a:rPr>
            </a:br>
            <a:r>
              <a:rPr lang="fr-FR" sz="2000" b="1" dirty="0">
                <a:solidFill>
                  <a:srgbClr val="333333"/>
                </a:solidFill>
              </a:rPr>
              <a:t>En 1995 </a:t>
            </a:r>
            <a:r>
              <a:rPr lang="fr-FR" sz="2000" dirty="0">
                <a:solidFill>
                  <a:srgbClr val="333333"/>
                </a:solidFill>
              </a:rPr>
              <a:t>il signe le scénario de son premier long métrage, </a:t>
            </a:r>
            <a:r>
              <a:rPr lang="fr-FR" sz="2000" b="1" dirty="0">
                <a:solidFill>
                  <a:srgbClr val="333333"/>
                </a:solidFill>
                <a:hlinkClick r:id="rId2">
                  <a:extLst>
                    <a:ext uri="{A12FA001-AC4F-418D-AE19-62706E023703}">
                      <ahyp:hlinkClr xmlns:ahyp="http://schemas.microsoft.com/office/drawing/2018/hyperlinkcolor" val="tx"/>
                    </a:ext>
                  </a:extLst>
                </a:hlinkClick>
              </a:rPr>
              <a:t>Va </a:t>
            </a:r>
            <a:r>
              <a:rPr lang="fr-FR" sz="2000" b="1" dirty="0" err="1">
                <a:solidFill>
                  <a:srgbClr val="333333"/>
                </a:solidFill>
                <a:hlinkClick r:id="rId2">
                  <a:extLst>
                    <a:ext uri="{A12FA001-AC4F-418D-AE19-62706E023703}">
                      <ahyp:hlinkClr xmlns:ahyp="http://schemas.microsoft.com/office/drawing/2018/hyperlinkcolor" val="tx"/>
                    </a:ext>
                  </a:extLst>
                </a:hlinkClick>
              </a:rPr>
              <a:t>mourir</a:t>
            </a:r>
            <a:r>
              <a:rPr lang="fr-FR" sz="2000" b="1" dirty="0" err="1">
                <a:solidFill>
                  <a:srgbClr val="333333"/>
                </a:solidFill>
              </a:rPr>
              <a:t>e</a:t>
            </a:r>
            <a:r>
              <a:rPr lang="fr-FR" sz="2000" b="1" dirty="0">
                <a:solidFill>
                  <a:srgbClr val="333333"/>
                </a:solidFill>
              </a:rPr>
              <a:t> </a:t>
            </a:r>
            <a:r>
              <a:rPr lang="fr-FR" sz="2000" dirty="0">
                <a:solidFill>
                  <a:srgbClr val="333333"/>
                </a:solidFill>
              </a:rPr>
              <a:t>la difficile remise en question de trois garçons vivant à la petite semaine sur la Côte d'Azur. </a:t>
            </a:r>
          </a:p>
          <a:p>
            <a:pPr marL="0" indent="0">
              <a:buNone/>
            </a:pPr>
            <a:r>
              <a:rPr lang="fr-FR" sz="2000" b="1" dirty="0">
                <a:solidFill>
                  <a:srgbClr val="333333"/>
                </a:solidFill>
              </a:rPr>
              <a:t>    En 1997</a:t>
            </a:r>
            <a:r>
              <a:rPr lang="fr-FR" sz="2000" dirty="0">
                <a:solidFill>
                  <a:srgbClr val="333333"/>
                </a:solidFill>
              </a:rPr>
              <a:t>, il écrit le scénario du film de </a:t>
            </a:r>
            <a:r>
              <a:rPr lang="fr-FR" sz="2000" b="1" dirty="0">
                <a:solidFill>
                  <a:srgbClr val="333333"/>
                </a:solidFill>
              </a:rPr>
              <a:t>Mathieu Kassovitz, « Assassins »,</a:t>
            </a:r>
            <a:r>
              <a:rPr lang="fr-FR" sz="2000" dirty="0">
                <a:solidFill>
                  <a:srgbClr val="333333"/>
                </a:solidFill>
              </a:rPr>
              <a:t> dans lequel</a:t>
            </a:r>
            <a:br>
              <a:rPr lang="fr-FR" sz="2000" dirty="0">
                <a:solidFill>
                  <a:srgbClr val="333333"/>
                </a:solidFill>
              </a:rPr>
            </a:br>
            <a:r>
              <a:rPr lang="fr-FR" sz="2000" dirty="0">
                <a:solidFill>
                  <a:srgbClr val="333333"/>
                </a:solidFill>
              </a:rPr>
              <a:t>    il tient également un petit rôle. </a:t>
            </a:r>
          </a:p>
        </p:txBody>
      </p:sp>
      <p:sp>
        <p:nvSpPr>
          <p:cNvPr id="4" name="Titre 1">
            <a:extLst>
              <a:ext uri="{FF2B5EF4-FFF2-40B4-BE49-F238E27FC236}">
                <a16:creationId xmlns:a16="http://schemas.microsoft.com/office/drawing/2014/main" id="{B2C57DA7-F395-E76B-15B4-6444656FC88C}"/>
              </a:ext>
            </a:extLst>
          </p:cNvPr>
          <p:cNvSpPr>
            <a:spLocks noGrp="1"/>
          </p:cNvSpPr>
          <p:nvPr>
            <p:ph type="title"/>
          </p:nvPr>
        </p:nvSpPr>
        <p:spPr>
          <a:xfrm>
            <a:off x="838200" y="293637"/>
            <a:ext cx="10515600" cy="677094"/>
          </a:xfrm>
        </p:spPr>
        <p:txBody>
          <a:bodyPr>
            <a:noAutofit/>
          </a:bodyPr>
          <a:lstStyle/>
          <a:p>
            <a:pPr algn="ctr"/>
            <a:r>
              <a:rPr lang="fr-FR" sz="4000" b="1" dirty="0"/>
              <a:t>Biographie</a:t>
            </a:r>
          </a:p>
        </p:txBody>
      </p:sp>
    </p:spTree>
    <p:extLst>
      <p:ext uri="{BB962C8B-B14F-4D97-AF65-F5344CB8AC3E}">
        <p14:creationId xmlns:p14="http://schemas.microsoft.com/office/powerpoint/2010/main" val="768187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482CCDC1-416B-D0F0-F576-455FBEBB6C20}"/>
              </a:ext>
            </a:extLst>
          </p:cNvPr>
          <p:cNvSpPr>
            <a:spLocks noGrp="1"/>
          </p:cNvSpPr>
          <p:nvPr>
            <p:ph idx="1"/>
          </p:nvPr>
        </p:nvSpPr>
        <p:spPr>
          <a:xfrm>
            <a:off x="966020" y="1327354"/>
            <a:ext cx="10515600" cy="4434349"/>
          </a:xfrm>
        </p:spPr>
        <p:txBody>
          <a:bodyPr>
            <a:noAutofit/>
          </a:bodyPr>
          <a:lstStyle/>
          <a:p>
            <a:r>
              <a:rPr lang="fr-FR" sz="2400" b="1" dirty="0">
                <a:solidFill>
                  <a:srgbClr val="333333"/>
                </a:solidFill>
              </a:rPr>
              <a:t>REALISATEUR lucide sur le cinéma et la société</a:t>
            </a:r>
            <a:br>
              <a:rPr lang="fr-FR" sz="2000" b="1" dirty="0">
                <a:solidFill>
                  <a:srgbClr val="333333"/>
                </a:solidFill>
              </a:rPr>
            </a:br>
            <a:br>
              <a:rPr lang="fr-FR" sz="2000" b="1" dirty="0">
                <a:solidFill>
                  <a:srgbClr val="333333"/>
                </a:solidFill>
              </a:rPr>
            </a:br>
            <a:r>
              <a:rPr lang="fr-FR" sz="2000" dirty="0">
                <a:solidFill>
                  <a:srgbClr val="333333"/>
                </a:solidFill>
              </a:rPr>
              <a:t>A partir de 2004 il réalise plusieurs </a:t>
            </a:r>
            <a:r>
              <a:rPr lang="fr-FR" sz="2000" b="1" dirty="0">
                <a:solidFill>
                  <a:srgbClr val="333333"/>
                </a:solidFill>
              </a:rPr>
              <a:t>thrillers :</a:t>
            </a:r>
            <a:br>
              <a:rPr lang="fr-FR" sz="2000" b="1" dirty="0">
                <a:solidFill>
                  <a:srgbClr val="333333"/>
                </a:solidFill>
              </a:rPr>
            </a:br>
            <a:r>
              <a:rPr lang="fr-FR" sz="2000" b="1" dirty="0">
                <a:solidFill>
                  <a:srgbClr val="333333"/>
                </a:solidFill>
                <a:hlinkClick r:id="rId2">
                  <a:extLst>
                    <a:ext uri="{A12FA001-AC4F-418D-AE19-62706E023703}">
                      <ahyp:hlinkClr xmlns:ahyp="http://schemas.microsoft.com/office/drawing/2018/hyperlinkcolor" val="tx"/>
                    </a:ext>
                  </a:extLst>
                </a:hlinkClick>
              </a:rPr>
              <a:t>Le Convoyeur</a:t>
            </a:r>
            <a:r>
              <a:rPr lang="fr-FR" sz="2000" dirty="0">
                <a:solidFill>
                  <a:srgbClr val="333333"/>
                </a:solidFill>
              </a:rPr>
              <a:t>, brillant polar urbain joué par </a:t>
            </a:r>
            <a:r>
              <a:rPr lang="fr-FR" sz="2000" dirty="0">
                <a:solidFill>
                  <a:srgbClr val="333333"/>
                </a:solidFill>
                <a:hlinkClick r:id="rId3">
                  <a:extLst>
                    <a:ext uri="{A12FA001-AC4F-418D-AE19-62706E023703}">
                      <ahyp:hlinkClr xmlns:ahyp="http://schemas.microsoft.com/office/drawing/2018/hyperlinkcolor" val="tx"/>
                    </a:ext>
                  </a:extLst>
                </a:hlinkClick>
              </a:rPr>
              <a:t>Albert </a:t>
            </a:r>
            <a:r>
              <a:rPr lang="fr-FR" sz="2000" dirty="0" err="1">
                <a:solidFill>
                  <a:srgbClr val="333333"/>
                </a:solidFill>
                <a:hlinkClick r:id="rId3">
                  <a:extLst>
                    <a:ext uri="{A12FA001-AC4F-418D-AE19-62706E023703}">
                      <ahyp:hlinkClr xmlns:ahyp="http://schemas.microsoft.com/office/drawing/2018/hyperlinkcolor" val="tx"/>
                    </a:ext>
                  </a:extLst>
                </a:hlinkClick>
              </a:rPr>
              <a:t>Dupontel</a:t>
            </a:r>
            <a:r>
              <a:rPr lang="fr-FR" sz="2000" dirty="0">
                <a:solidFill>
                  <a:srgbClr val="333333"/>
                </a:solidFill>
              </a:rPr>
              <a:t> et </a:t>
            </a:r>
            <a:r>
              <a:rPr lang="fr-FR" sz="2000" dirty="0">
                <a:solidFill>
                  <a:srgbClr val="333333"/>
                </a:solidFill>
                <a:hlinkClick r:id="rId4">
                  <a:extLst>
                    <a:ext uri="{A12FA001-AC4F-418D-AE19-62706E023703}">
                      <ahyp:hlinkClr xmlns:ahyp="http://schemas.microsoft.com/office/drawing/2018/hyperlinkcolor" val="tx"/>
                    </a:ext>
                  </a:extLst>
                </a:hlinkClick>
              </a:rPr>
              <a:t>Jean Dujardin</a:t>
            </a:r>
            <a:r>
              <a:rPr lang="fr-FR" sz="2000" dirty="0">
                <a:solidFill>
                  <a:srgbClr val="333333"/>
                </a:solidFill>
              </a:rPr>
              <a:t> et qui rencontre un énorme succès. </a:t>
            </a:r>
            <a:br>
              <a:rPr lang="fr-FR" sz="2000" dirty="0">
                <a:solidFill>
                  <a:srgbClr val="333333"/>
                </a:solidFill>
              </a:rPr>
            </a:br>
            <a:br>
              <a:rPr lang="fr-FR" sz="2000" dirty="0">
                <a:solidFill>
                  <a:srgbClr val="333333"/>
                </a:solidFill>
              </a:rPr>
            </a:br>
            <a:r>
              <a:rPr lang="fr-FR" sz="2000" b="1" dirty="0">
                <a:solidFill>
                  <a:srgbClr val="333333"/>
                </a:solidFill>
                <a:hlinkClick r:id="rId5">
                  <a:extLst>
                    <a:ext uri="{A12FA001-AC4F-418D-AE19-62706E023703}">
                      <ahyp:hlinkClr xmlns:ahyp="http://schemas.microsoft.com/office/drawing/2018/hyperlinkcolor" val="tx"/>
                    </a:ext>
                  </a:extLst>
                </a:hlinkClick>
              </a:rPr>
              <a:t>Cortex</a:t>
            </a:r>
            <a:r>
              <a:rPr lang="fr-FR" sz="2000" dirty="0">
                <a:solidFill>
                  <a:srgbClr val="333333"/>
                </a:solidFill>
              </a:rPr>
              <a:t>, avec </a:t>
            </a:r>
            <a:r>
              <a:rPr lang="fr-FR" sz="2000" dirty="0">
                <a:solidFill>
                  <a:srgbClr val="333333"/>
                </a:solidFill>
                <a:hlinkClick r:id="rId6">
                  <a:extLst>
                    <a:ext uri="{A12FA001-AC4F-418D-AE19-62706E023703}">
                      <ahyp:hlinkClr xmlns:ahyp="http://schemas.microsoft.com/office/drawing/2018/hyperlinkcolor" val="tx"/>
                    </a:ext>
                  </a:extLst>
                </a:hlinkClick>
              </a:rPr>
              <a:t>André </a:t>
            </a:r>
            <a:r>
              <a:rPr lang="fr-FR" sz="2000" dirty="0" err="1">
                <a:solidFill>
                  <a:srgbClr val="333333"/>
                </a:solidFill>
                <a:hlinkClick r:id="rId6">
                  <a:extLst>
                    <a:ext uri="{A12FA001-AC4F-418D-AE19-62706E023703}">
                      <ahyp:hlinkClr xmlns:ahyp="http://schemas.microsoft.com/office/drawing/2018/hyperlinkcolor" val="tx"/>
                    </a:ext>
                  </a:extLst>
                </a:hlinkClick>
              </a:rPr>
              <a:t>Dussollier</a:t>
            </a:r>
            <a:r>
              <a:rPr lang="fr-FR" sz="2000" dirty="0">
                <a:solidFill>
                  <a:srgbClr val="333333"/>
                </a:solidFill>
              </a:rPr>
              <a:t> en ancien flic atteint de la maladie d'Alzheimer.</a:t>
            </a:r>
            <a:br>
              <a:rPr lang="fr-FR" sz="2000" dirty="0">
                <a:solidFill>
                  <a:srgbClr val="333333"/>
                </a:solidFill>
              </a:rPr>
            </a:br>
            <a:br>
              <a:rPr lang="fr-FR" sz="2000" dirty="0">
                <a:solidFill>
                  <a:srgbClr val="333333"/>
                </a:solidFill>
              </a:rPr>
            </a:br>
            <a:r>
              <a:rPr lang="fr-FR" sz="2000" b="1" dirty="0">
                <a:solidFill>
                  <a:srgbClr val="333333"/>
                </a:solidFill>
                <a:hlinkClick r:id="rId7">
                  <a:extLst>
                    <a:ext uri="{A12FA001-AC4F-418D-AE19-62706E023703}">
                      <ahyp:hlinkClr xmlns:ahyp="http://schemas.microsoft.com/office/drawing/2018/hyperlinkcolor" val="tx"/>
                    </a:ext>
                  </a:extLst>
                </a:hlinkClick>
              </a:rPr>
              <a:t>Gardiens de l'ordre</a:t>
            </a:r>
            <a:r>
              <a:rPr lang="fr-FR" sz="2000" b="1" dirty="0">
                <a:solidFill>
                  <a:srgbClr val="333333"/>
                </a:solidFill>
              </a:rPr>
              <a:t>, </a:t>
            </a:r>
            <a:r>
              <a:rPr lang="fr-FR" sz="2000" dirty="0">
                <a:solidFill>
                  <a:srgbClr val="333333"/>
                </a:solidFill>
              </a:rPr>
              <a:t>en</a:t>
            </a:r>
            <a:r>
              <a:rPr lang="fr-FR" sz="2000" b="1" dirty="0">
                <a:solidFill>
                  <a:srgbClr val="333333"/>
                </a:solidFill>
              </a:rPr>
              <a:t> </a:t>
            </a:r>
            <a:r>
              <a:rPr lang="fr-FR" sz="2000" dirty="0">
                <a:solidFill>
                  <a:srgbClr val="333333"/>
                </a:solidFill>
              </a:rPr>
              <a:t>2010, cette fois son scénario ne se focalise plus sur un seul personnage  mais sur un couple de policiers, incarnés par </a:t>
            </a:r>
            <a:r>
              <a:rPr lang="fr-FR" sz="2000" dirty="0">
                <a:solidFill>
                  <a:srgbClr val="333333"/>
                </a:solidFill>
                <a:hlinkClick r:id="rId8">
                  <a:extLst>
                    <a:ext uri="{A12FA001-AC4F-418D-AE19-62706E023703}">
                      <ahyp:hlinkClr xmlns:ahyp="http://schemas.microsoft.com/office/drawing/2018/hyperlinkcolor" val="tx"/>
                    </a:ext>
                  </a:extLst>
                </a:hlinkClick>
              </a:rPr>
              <a:t>Cécile de France</a:t>
            </a:r>
            <a:r>
              <a:rPr lang="fr-FR" sz="2000" dirty="0">
                <a:solidFill>
                  <a:srgbClr val="333333"/>
                </a:solidFill>
              </a:rPr>
              <a:t> et </a:t>
            </a:r>
            <a:r>
              <a:rPr lang="fr-FR" sz="2000" dirty="0">
                <a:solidFill>
                  <a:srgbClr val="333333"/>
                </a:solidFill>
                <a:hlinkClick r:id="rId9">
                  <a:extLst>
                    <a:ext uri="{A12FA001-AC4F-418D-AE19-62706E023703}">
                      <ahyp:hlinkClr xmlns:ahyp="http://schemas.microsoft.com/office/drawing/2018/hyperlinkcolor" val="tx"/>
                    </a:ext>
                  </a:extLst>
                </a:hlinkClick>
              </a:rPr>
              <a:t>Fred </a:t>
            </a:r>
            <a:r>
              <a:rPr lang="fr-FR" sz="2000" dirty="0" err="1">
                <a:solidFill>
                  <a:srgbClr val="333333"/>
                </a:solidFill>
                <a:hlinkClick r:id="rId9">
                  <a:extLst>
                    <a:ext uri="{A12FA001-AC4F-418D-AE19-62706E023703}">
                      <ahyp:hlinkClr xmlns:ahyp="http://schemas.microsoft.com/office/drawing/2018/hyperlinkcolor" val="tx"/>
                    </a:ext>
                  </a:extLst>
                </a:hlinkClick>
              </a:rPr>
              <a:t>Testot</a:t>
            </a:r>
            <a:r>
              <a:rPr lang="fr-FR" sz="2000" dirty="0">
                <a:solidFill>
                  <a:srgbClr val="333333"/>
                </a:solidFill>
              </a:rPr>
              <a:t>. </a:t>
            </a:r>
            <a:br>
              <a:rPr lang="fr-FR" sz="2000" dirty="0">
                <a:solidFill>
                  <a:srgbClr val="333333"/>
                </a:solidFill>
              </a:rPr>
            </a:br>
            <a:br>
              <a:rPr lang="fr-FR" sz="2000" dirty="0">
                <a:solidFill>
                  <a:srgbClr val="333333"/>
                </a:solidFill>
              </a:rPr>
            </a:br>
            <a:r>
              <a:rPr lang="fr-FR" sz="2000" dirty="0">
                <a:solidFill>
                  <a:srgbClr val="333333"/>
                </a:solidFill>
              </a:rPr>
              <a:t> </a:t>
            </a:r>
            <a:r>
              <a:rPr lang="fr-FR" sz="2000" b="1" dirty="0">
                <a:solidFill>
                  <a:srgbClr val="333333"/>
                </a:solidFill>
                <a:hlinkClick r:id="rId10">
                  <a:extLst>
                    <a:ext uri="{A12FA001-AC4F-418D-AE19-62706E023703}">
                      <ahyp:hlinkClr xmlns:ahyp="http://schemas.microsoft.com/office/drawing/2018/hyperlinkcolor" val="tx"/>
                    </a:ext>
                  </a:extLst>
                </a:hlinkClick>
              </a:rPr>
              <a:t>Made in France</a:t>
            </a:r>
            <a:r>
              <a:rPr lang="fr-FR" sz="2000" b="1" dirty="0">
                <a:solidFill>
                  <a:srgbClr val="333333"/>
                </a:solidFill>
              </a:rPr>
              <a:t> </a:t>
            </a:r>
            <a:r>
              <a:rPr lang="fr-FR" sz="2000" dirty="0">
                <a:solidFill>
                  <a:srgbClr val="333333"/>
                </a:solidFill>
              </a:rPr>
              <a:t>en</a:t>
            </a:r>
            <a:r>
              <a:rPr lang="fr-FR" sz="2000" b="1" dirty="0">
                <a:solidFill>
                  <a:srgbClr val="333333"/>
                </a:solidFill>
              </a:rPr>
              <a:t> </a:t>
            </a:r>
            <a:r>
              <a:rPr lang="fr-FR" sz="2000" dirty="0">
                <a:solidFill>
                  <a:srgbClr val="333333"/>
                </a:solidFill>
              </a:rPr>
              <a:t>2015, centré sur le terrorisme en France.</a:t>
            </a:r>
          </a:p>
          <a:p>
            <a:pPr marL="0" indent="0">
              <a:buNone/>
            </a:pPr>
            <a:endParaRPr lang="fr-FR" sz="2000" dirty="0">
              <a:solidFill>
                <a:srgbClr val="333333"/>
              </a:solidFill>
            </a:endParaRPr>
          </a:p>
          <a:p>
            <a:pPr marL="0" indent="0">
              <a:buNone/>
            </a:pPr>
            <a:r>
              <a:rPr lang="fr-FR" sz="2000" dirty="0">
                <a:solidFill>
                  <a:srgbClr val="333333"/>
                </a:solidFill>
              </a:rPr>
              <a:t>.</a:t>
            </a:r>
          </a:p>
        </p:txBody>
      </p:sp>
      <p:sp>
        <p:nvSpPr>
          <p:cNvPr id="4" name="Titre 1">
            <a:extLst>
              <a:ext uri="{FF2B5EF4-FFF2-40B4-BE49-F238E27FC236}">
                <a16:creationId xmlns:a16="http://schemas.microsoft.com/office/drawing/2014/main" id="{B2C57DA7-F395-E76B-15B4-6444656FC88C}"/>
              </a:ext>
            </a:extLst>
          </p:cNvPr>
          <p:cNvSpPr>
            <a:spLocks noGrp="1"/>
          </p:cNvSpPr>
          <p:nvPr>
            <p:ph type="title"/>
          </p:nvPr>
        </p:nvSpPr>
        <p:spPr>
          <a:xfrm>
            <a:off x="1093839" y="280220"/>
            <a:ext cx="10515600" cy="677094"/>
          </a:xfrm>
        </p:spPr>
        <p:txBody>
          <a:bodyPr>
            <a:noAutofit/>
          </a:bodyPr>
          <a:lstStyle/>
          <a:p>
            <a:pPr algn="ctr"/>
            <a:r>
              <a:rPr lang="fr-FR" sz="4000" b="1" dirty="0"/>
              <a:t>Biographie</a:t>
            </a:r>
          </a:p>
        </p:txBody>
      </p:sp>
    </p:spTree>
    <p:extLst>
      <p:ext uri="{BB962C8B-B14F-4D97-AF65-F5344CB8AC3E}">
        <p14:creationId xmlns:p14="http://schemas.microsoft.com/office/powerpoint/2010/main" val="1349877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482CCDC1-416B-D0F0-F576-455FBEBB6C20}"/>
              </a:ext>
            </a:extLst>
          </p:cNvPr>
          <p:cNvSpPr>
            <a:spLocks noGrp="1"/>
          </p:cNvSpPr>
          <p:nvPr>
            <p:ph idx="1"/>
          </p:nvPr>
        </p:nvSpPr>
        <p:spPr>
          <a:xfrm>
            <a:off x="966020" y="1327354"/>
            <a:ext cx="10515600" cy="4434349"/>
          </a:xfrm>
        </p:spPr>
        <p:txBody>
          <a:bodyPr>
            <a:noAutofit/>
          </a:bodyPr>
          <a:lstStyle/>
          <a:p>
            <a:pPr marL="0" indent="0">
              <a:buNone/>
            </a:pPr>
            <a:endParaRPr lang="fr-FR" sz="2000" dirty="0">
              <a:solidFill>
                <a:srgbClr val="333333"/>
              </a:solidFill>
            </a:endParaRPr>
          </a:p>
          <a:p>
            <a:pPr marL="0" indent="0" algn="ctr">
              <a:buNone/>
            </a:pPr>
            <a:r>
              <a:rPr lang="fr-FR" sz="2000" b="1" dirty="0">
                <a:solidFill>
                  <a:srgbClr val="333333"/>
                </a:solidFill>
              </a:rPr>
              <a:t>28 ANS DE CARRIERE</a:t>
            </a:r>
          </a:p>
          <a:p>
            <a:pPr marL="0" indent="0">
              <a:buNone/>
            </a:pPr>
            <a:endParaRPr lang="fr-FR" sz="2000" dirty="0">
              <a:solidFill>
                <a:srgbClr val="333333"/>
              </a:solidFill>
            </a:endParaRPr>
          </a:p>
          <a:p>
            <a:pPr marL="0" indent="0" algn="ctr">
              <a:buNone/>
            </a:pPr>
            <a:r>
              <a:rPr lang="fr-FR" sz="2000" b="1" dirty="0">
                <a:solidFill>
                  <a:srgbClr val="333333"/>
                </a:solidFill>
              </a:rPr>
              <a:t>10 FILMS</a:t>
            </a:r>
          </a:p>
          <a:p>
            <a:pPr marL="0" indent="0" algn="ctr">
              <a:buNone/>
            </a:pPr>
            <a:endParaRPr lang="fr-FR" sz="2000" b="1" dirty="0">
              <a:solidFill>
                <a:srgbClr val="333333"/>
              </a:solidFill>
            </a:endParaRPr>
          </a:p>
          <a:p>
            <a:pPr marL="0" indent="0" algn="ctr">
              <a:buNone/>
            </a:pPr>
            <a:r>
              <a:rPr lang="fr-FR" sz="2000" b="1" dirty="0">
                <a:solidFill>
                  <a:srgbClr val="333333"/>
                </a:solidFill>
              </a:rPr>
              <a:t>2 NOMINATIONS </a:t>
            </a:r>
          </a:p>
          <a:p>
            <a:pPr marL="0" indent="0" algn="ctr">
              <a:buNone/>
            </a:pPr>
            <a:r>
              <a:rPr lang="fr-FR" sz="2000" b="1" dirty="0">
                <a:solidFill>
                  <a:srgbClr val="333333"/>
                </a:solidFill>
              </a:rPr>
              <a:t>(pour Made in France)</a:t>
            </a:r>
          </a:p>
          <a:p>
            <a:pPr marL="0" indent="0" algn="ctr">
              <a:buNone/>
            </a:pPr>
            <a:endParaRPr lang="fr-FR" sz="2000" b="1" dirty="0">
              <a:solidFill>
                <a:srgbClr val="333333"/>
              </a:solidFill>
            </a:endParaRPr>
          </a:p>
          <a:p>
            <a:pPr marL="0" indent="0" algn="ctr">
              <a:buNone/>
            </a:pPr>
            <a:r>
              <a:rPr lang="fr-FR" sz="2000" b="1" dirty="0">
                <a:solidFill>
                  <a:srgbClr val="333333"/>
                </a:solidFill>
              </a:rPr>
              <a:t>0 RECOMPENSE</a:t>
            </a:r>
          </a:p>
          <a:p>
            <a:pPr marL="0" indent="0" algn="ctr">
              <a:buNone/>
            </a:pPr>
            <a:endParaRPr lang="fr-FR" sz="2000" dirty="0">
              <a:solidFill>
                <a:srgbClr val="333333"/>
              </a:solidFill>
            </a:endParaRPr>
          </a:p>
        </p:txBody>
      </p:sp>
      <p:sp>
        <p:nvSpPr>
          <p:cNvPr id="4" name="Titre 1">
            <a:extLst>
              <a:ext uri="{FF2B5EF4-FFF2-40B4-BE49-F238E27FC236}">
                <a16:creationId xmlns:a16="http://schemas.microsoft.com/office/drawing/2014/main" id="{B2C57DA7-F395-E76B-15B4-6444656FC88C}"/>
              </a:ext>
            </a:extLst>
          </p:cNvPr>
          <p:cNvSpPr>
            <a:spLocks noGrp="1"/>
          </p:cNvSpPr>
          <p:nvPr>
            <p:ph type="title"/>
          </p:nvPr>
        </p:nvSpPr>
        <p:spPr>
          <a:xfrm>
            <a:off x="1093839" y="280220"/>
            <a:ext cx="10515600" cy="677094"/>
          </a:xfrm>
        </p:spPr>
        <p:txBody>
          <a:bodyPr>
            <a:noAutofit/>
          </a:bodyPr>
          <a:lstStyle/>
          <a:p>
            <a:pPr algn="ctr"/>
            <a:r>
              <a:rPr lang="fr-FR" sz="4000" b="1" dirty="0"/>
              <a:t>Son parcours en chiffres</a:t>
            </a:r>
          </a:p>
        </p:txBody>
      </p:sp>
    </p:spTree>
    <p:extLst>
      <p:ext uri="{BB962C8B-B14F-4D97-AF65-F5344CB8AC3E}">
        <p14:creationId xmlns:p14="http://schemas.microsoft.com/office/powerpoint/2010/main" val="6734109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60" name="Rectangle 2059">
            <a:extLst>
              <a:ext uri="{FF2B5EF4-FFF2-40B4-BE49-F238E27FC236}">
                <a16:creationId xmlns:a16="http://schemas.microsoft.com/office/drawing/2014/main" id="{91F55C5D-1648-4BE3-932D-8CADBF3F67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6E80C096-C601-8443-A31B-167518C60699}"/>
              </a:ext>
            </a:extLst>
          </p:cNvPr>
          <p:cNvSpPr>
            <a:spLocks noGrp="1"/>
          </p:cNvSpPr>
          <p:nvPr>
            <p:ph type="ctrTitle"/>
          </p:nvPr>
        </p:nvSpPr>
        <p:spPr>
          <a:xfrm>
            <a:off x="640080" y="289832"/>
            <a:ext cx="10908792" cy="1069848"/>
          </a:xfrm>
        </p:spPr>
        <p:txBody>
          <a:bodyPr vert="horz" lIns="91440" tIns="45720" rIns="91440" bIns="45720" rtlCol="0" anchor="ctr">
            <a:normAutofit/>
          </a:bodyPr>
          <a:lstStyle/>
          <a:p>
            <a:r>
              <a:rPr lang="fr-FR" sz="5400" b="1" dirty="0"/>
              <a:t>Ses premiers pas à l’écran</a:t>
            </a:r>
            <a:endParaRPr lang="en-US" sz="5400" b="1" kern="1200" dirty="0">
              <a:latin typeface="+mj-lt"/>
              <a:ea typeface="+mj-ea"/>
              <a:cs typeface="+mj-cs"/>
            </a:endParaRPr>
          </a:p>
        </p:txBody>
      </p:sp>
      <p:sp>
        <p:nvSpPr>
          <p:cNvPr id="2062" name="sketch line">
            <a:extLst>
              <a:ext uri="{FF2B5EF4-FFF2-40B4-BE49-F238E27FC236}">
                <a16:creationId xmlns:a16="http://schemas.microsoft.com/office/drawing/2014/main" id="{A38E1331-B5A6-44BE-BF4E-EE6C2FD2A2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10000" y="1776977"/>
            <a:ext cx="4572000" cy="18288"/>
          </a:xfrm>
          <a:custGeom>
            <a:avLst/>
            <a:gdLst>
              <a:gd name="connsiteX0" fmla="*/ 0 w 4572000"/>
              <a:gd name="connsiteY0" fmla="*/ 0 h 18288"/>
              <a:gd name="connsiteX1" fmla="*/ 744583 w 4572000"/>
              <a:gd name="connsiteY1" fmla="*/ 0 h 18288"/>
              <a:gd name="connsiteX2" fmla="*/ 1352006 w 4572000"/>
              <a:gd name="connsiteY2" fmla="*/ 0 h 18288"/>
              <a:gd name="connsiteX3" fmla="*/ 2050869 w 4572000"/>
              <a:gd name="connsiteY3" fmla="*/ 0 h 18288"/>
              <a:gd name="connsiteX4" fmla="*/ 2612571 w 4572000"/>
              <a:gd name="connsiteY4" fmla="*/ 0 h 18288"/>
              <a:gd name="connsiteX5" fmla="*/ 3357154 w 4572000"/>
              <a:gd name="connsiteY5" fmla="*/ 0 h 18288"/>
              <a:gd name="connsiteX6" fmla="*/ 4010297 w 4572000"/>
              <a:gd name="connsiteY6" fmla="*/ 0 h 18288"/>
              <a:gd name="connsiteX7" fmla="*/ 4572000 w 4572000"/>
              <a:gd name="connsiteY7" fmla="*/ 0 h 18288"/>
              <a:gd name="connsiteX8" fmla="*/ 4572000 w 4572000"/>
              <a:gd name="connsiteY8" fmla="*/ 18288 h 18288"/>
              <a:gd name="connsiteX9" fmla="*/ 3873137 w 4572000"/>
              <a:gd name="connsiteY9" fmla="*/ 18288 h 18288"/>
              <a:gd name="connsiteX10" fmla="*/ 3265714 w 4572000"/>
              <a:gd name="connsiteY10" fmla="*/ 18288 h 18288"/>
              <a:gd name="connsiteX11" fmla="*/ 2521131 w 4572000"/>
              <a:gd name="connsiteY11" fmla="*/ 18288 h 18288"/>
              <a:gd name="connsiteX12" fmla="*/ 1867989 w 4572000"/>
              <a:gd name="connsiteY12" fmla="*/ 18288 h 18288"/>
              <a:gd name="connsiteX13" fmla="*/ 1352006 w 4572000"/>
              <a:gd name="connsiteY13" fmla="*/ 18288 h 18288"/>
              <a:gd name="connsiteX14" fmla="*/ 836023 w 4572000"/>
              <a:gd name="connsiteY14" fmla="*/ 18288 h 18288"/>
              <a:gd name="connsiteX15" fmla="*/ 0 w 4572000"/>
              <a:gd name="connsiteY15" fmla="*/ 18288 h 18288"/>
              <a:gd name="connsiteX16" fmla="*/ 0 w 457200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0" h="18288" fill="none" extrusionOk="0">
                <a:moveTo>
                  <a:pt x="0" y="0"/>
                </a:moveTo>
                <a:cubicBezTo>
                  <a:pt x="335213" y="-5275"/>
                  <a:pt x="446637" y="2749"/>
                  <a:pt x="744583" y="0"/>
                </a:cubicBezTo>
                <a:cubicBezTo>
                  <a:pt x="1042529" y="-2749"/>
                  <a:pt x="1223095" y="8165"/>
                  <a:pt x="1352006" y="0"/>
                </a:cubicBezTo>
                <a:cubicBezTo>
                  <a:pt x="1480917" y="-8165"/>
                  <a:pt x="1803308" y="16240"/>
                  <a:pt x="2050869" y="0"/>
                </a:cubicBezTo>
                <a:cubicBezTo>
                  <a:pt x="2298430" y="-16240"/>
                  <a:pt x="2464656" y="-22054"/>
                  <a:pt x="2612571" y="0"/>
                </a:cubicBezTo>
                <a:cubicBezTo>
                  <a:pt x="2760486" y="22054"/>
                  <a:pt x="3034874" y="11895"/>
                  <a:pt x="3357154" y="0"/>
                </a:cubicBezTo>
                <a:cubicBezTo>
                  <a:pt x="3679434" y="-11895"/>
                  <a:pt x="3778145" y="-10841"/>
                  <a:pt x="4010297" y="0"/>
                </a:cubicBezTo>
                <a:cubicBezTo>
                  <a:pt x="4242449" y="10841"/>
                  <a:pt x="4385860" y="17261"/>
                  <a:pt x="4572000" y="0"/>
                </a:cubicBezTo>
                <a:cubicBezTo>
                  <a:pt x="4571443" y="8172"/>
                  <a:pt x="4571244" y="10948"/>
                  <a:pt x="4572000" y="18288"/>
                </a:cubicBezTo>
                <a:cubicBezTo>
                  <a:pt x="4352099" y="1269"/>
                  <a:pt x="4065933" y="40755"/>
                  <a:pt x="3873137" y="18288"/>
                </a:cubicBezTo>
                <a:cubicBezTo>
                  <a:pt x="3680341" y="-4179"/>
                  <a:pt x="3486903" y="33471"/>
                  <a:pt x="3265714" y="18288"/>
                </a:cubicBezTo>
                <a:cubicBezTo>
                  <a:pt x="3044525" y="3105"/>
                  <a:pt x="2683548" y="-1073"/>
                  <a:pt x="2521131" y="18288"/>
                </a:cubicBezTo>
                <a:cubicBezTo>
                  <a:pt x="2358714" y="37649"/>
                  <a:pt x="2132855" y="34593"/>
                  <a:pt x="1867989" y="18288"/>
                </a:cubicBezTo>
                <a:cubicBezTo>
                  <a:pt x="1603123" y="1983"/>
                  <a:pt x="1605373" y="2886"/>
                  <a:pt x="1352006" y="18288"/>
                </a:cubicBezTo>
                <a:cubicBezTo>
                  <a:pt x="1098639" y="33690"/>
                  <a:pt x="962100" y="16241"/>
                  <a:pt x="836023" y="18288"/>
                </a:cubicBezTo>
                <a:cubicBezTo>
                  <a:pt x="709946" y="20335"/>
                  <a:pt x="193668" y="-307"/>
                  <a:pt x="0" y="18288"/>
                </a:cubicBezTo>
                <a:cubicBezTo>
                  <a:pt x="-277" y="11188"/>
                  <a:pt x="-244" y="5848"/>
                  <a:pt x="0" y="0"/>
                </a:cubicBezTo>
                <a:close/>
              </a:path>
              <a:path w="4572000" h="18288" stroke="0" extrusionOk="0">
                <a:moveTo>
                  <a:pt x="0" y="0"/>
                </a:moveTo>
                <a:cubicBezTo>
                  <a:pt x="158188" y="7508"/>
                  <a:pt x="361578" y="-27091"/>
                  <a:pt x="561703" y="0"/>
                </a:cubicBezTo>
                <a:cubicBezTo>
                  <a:pt x="761828" y="27091"/>
                  <a:pt x="1133811" y="14547"/>
                  <a:pt x="1306286" y="0"/>
                </a:cubicBezTo>
                <a:cubicBezTo>
                  <a:pt x="1478761" y="-14547"/>
                  <a:pt x="1809594" y="13320"/>
                  <a:pt x="2050869" y="0"/>
                </a:cubicBezTo>
                <a:cubicBezTo>
                  <a:pt x="2292144" y="-13320"/>
                  <a:pt x="2409269" y="-14334"/>
                  <a:pt x="2612571" y="0"/>
                </a:cubicBezTo>
                <a:cubicBezTo>
                  <a:pt x="2815873" y="14334"/>
                  <a:pt x="3025009" y="33536"/>
                  <a:pt x="3311434" y="0"/>
                </a:cubicBezTo>
                <a:cubicBezTo>
                  <a:pt x="3597859" y="-33536"/>
                  <a:pt x="3695431" y="-13462"/>
                  <a:pt x="3827417" y="0"/>
                </a:cubicBezTo>
                <a:cubicBezTo>
                  <a:pt x="3959403" y="13462"/>
                  <a:pt x="4360180" y="899"/>
                  <a:pt x="4572000" y="0"/>
                </a:cubicBezTo>
                <a:cubicBezTo>
                  <a:pt x="4572481" y="8890"/>
                  <a:pt x="4572898" y="10033"/>
                  <a:pt x="4572000" y="18288"/>
                </a:cubicBezTo>
                <a:cubicBezTo>
                  <a:pt x="4356830" y="5817"/>
                  <a:pt x="4021942" y="41441"/>
                  <a:pt x="3873137" y="18288"/>
                </a:cubicBezTo>
                <a:cubicBezTo>
                  <a:pt x="3724332" y="-4865"/>
                  <a:pt x="3494019" y="36771"/>
                  <a:pt x="3174274" y="18288"/>
                </a:cubicBezTo>
                <a:cubicBezTo>
                  <a:pt x="2854529" y="-195"/>
                  <a:pt x="2861023" y="5963"/>
                  <a:pt x="2658291" y="18288"/>
                </a:cubicBezTo>
                <a:cubicBezTo>
                  <a:pt x="2455559" y="30613"/>
                  <a:pt x="2309968" y="11711"/>
                  <a:pt x="2050869" y="18288"/>
                </a:cubicBezTo>
                <a:cubicBezTo>
                  <a:pt x="1791770" y="24865"/>
                  <a:pt x="1671115" y="-4587"/>
                  <a:pt x="1306286" y="18288"/>
                </a:cubicBezTo>
                <a:cubicBezTo>
                  <a:pt x="941457" y="41163"/>
                  <a:pt x="838619" y="-9452"/>
                  <a:pt x="653143" y="18288"/>
                </a:cubicBezTo>
                <a:cubicBezTo>
                  <a:pt x="467667" y="46028"/>
                  <a:pt x="308702" y="9245"/>
                  <a:pt x="0" y="18288"/>
                </a:cubicBezTo>
                <a:cubicBezTo>
                  <a:pt x="-4" y="10872"/>
                  <a:pt x="388" y="6748"/>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959150775">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Tout le monde n'a pas eu la chance d'avoir des parents communistes">
            <a:extLst>
              <a:ext uri="{FF2B5EF4-FFF2-40B4-BE49-F238E27FC236}">
                <a16:creationId xmlns:a16="http://schemas.microsoft.com/office/drawing/2014/main" id="{CE8F1815-4DDA-93B6-8E8E-BE506B0A42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2791" y="2649157"/>
            <a:ext cx="2628095" cy="3560645"/>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descr="Va mourire">
            <a:extLst>
              <a:ext uri="{FF2B5EF4-FFF2-40B4-BE49-F238E27FC236}">
                <a16:creationId xmlns:a16="http://schemas.microsoft.com/office/drawing/2014/main" id="{37ECDA4C-5DC9-752E-3A22-4F90400B256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5806" y="2649157"/>
            <a:ext cx="2625976" cy="3560645"/>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Assassin(s)">
            <a:extLst>
              <a:ext uri="{FF2B5EF4-FFF2-40B4-BE49-F238E27FC236}">
                <a16:creationId xmlns:a16="http://schemas.microsoft.com/office/drawing/2014/main" id="{CCC5223E-BD16-936F-0ED1-6A55323269D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81772" y="2629859"/>
            <a:ext cx="2734960" cy="3579943"/>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Le Plaisir (et ses petits tracas)">
            <a:extLst>
              <a:ext uri="{FF2B5EF4-FFF2-40B4-BE49-F238E27FC236}">
                <a16:creationId xmlns:a16="http://schemas.microsoft.com/office/drawing/2014/main" id="{C3F1C857-4BC6-F816-586F-148243DD096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845045" y="2629859"/>
            <a:ext cx="2625964" cy="35606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750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60" name="Rectangle 2059">
            <a:extLst>
              <a:ext uri="{FF2B5EF4-FFF2-40B4-BE49-F238E27FC236}">
                <a16:creationId xmlns:a16="http://schemas.microsoft.com/office/drawing/2014/main" id="{91F55C5D-1648-4BE3-932D-8CADBF3F67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6E80C096-C601-8443-A31B-167518C60699}"/>
              </a:ext>
            </a:extLst>
          </p:cNvPr>
          <p:cNvSpPr>
            <a:spLocks noGrp="1"/>
          </p:cNvSpPr>
          <p:nvPr>
            <p:ph type="ctrTitle"/>
          </p:nvPr>
        </p:nvSpPr>
        <p:spPr>
          <a:xfrm>
            <a:off x="640080" y="279041"/>
            <a:ext cx="10908792" cy="1069848"/>
          </a:xfrm>
        </p:spPr>
        <p:txBody>
          <a:bodyPr vert="horz" lIns="91440" tIns="45720" rIns="91440" bIns="45720" rtlCol="0" anchor="ctr">
            <a:normAutofit/>
          </a:bodyPr>
          <a:lstStyle/>
          <a:p>
            <a:r>
              <a:rPr lang="fr-FR" sz="5400" b="1" dirty="0"/>
              <a:t>Ses meilleurs films</a:t>
            </a:r>
            <a:endParaRPr lang="en-US" sz="5400" b="1" kern="1200" dirty="0">
              <a:latin typeface="+mj-lt"/>
              <a:ea typeface="+mj-ea"/>
              <a:cs typeface="+mj-cs"/>
            </a:endParaRPr>
          </a:p>
        </p:txBody>
      </p:sp>
      <p:sp>
        <p:nvSpPr>
          <p:cNvPr id="2062" name="sketch line">
            <a:extLst>
              <a:ext uri="{FF2B5EF4-FFF2-40B4-BE49-F238E27FC236}">
                <a16:creationId xmlns:a16="http://schemas.microsoft.com/office/drawing/2014/main" id="{A38E1331-B5A6-44BE-BF4E-EE6C2FD2A2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10000" y="1776977"/>
            <a:ext cx="4572000" cy="18288"/>
          </a:xfrm>
          <a:custGeom>
            <a:avLst/>
            <a:gdLst>
              <a:gd name="connsiteX0" fmla="*/ 0 w 4572000"/>
              <a:gd name="connsiteY0" fmla="*/ 0 h 18288"/>
              <a:gd name="connsiteX1" fmla="*/ 744583 w 4572000"/>
              <a:gd name="connsiteY1" fmla="*/ 0 h 18288"/>
              <a:gd name="connsiteX2" fmla="*/ 1352006 w 4572000"/>
              <a:gd name="connsiteY2" fmla="*/ 0 h 18288"/>
              <a:gd name="connsiteX3" fmla="*/ 2050869 w 4572000"/>
              <a:gd name="connsiteY3" fmla="*/ 0 h 18288"/>
              <a:gd name="connsiteX4" fmla="*/ 2612571 w 4572000"/>
              <a:gd name="connsiteY4" fmla="*/ 0 h 18288"/>
              <a:gd name="connsiteX5" fmla="*/ 3357154 w 4572000"/>
              <a:gd name="connsiteY5" fmla="*/ 0 h 18288"/>
              <a:gd name="connsiteX6" fmla="*/ 4010297 w 4572000"/>
              <a:gd name="connsiteY6" fmla="*/ 0 h 18288"/>
              <a:gd name="connsiteX7" fmla="*/ 4572000 w 4572000"/>
              <a:gd name="connsiteY7" fmla="*/ 0 h 18288"/>
              <a:gd name="connsiteX8" fmla="*/ 4572000 w 4572000"/>
              <a:gd name="connsiteY8" fmla="*/ 18288 h 18288"/>
              <a:gd name="connsiteX9" fmla="*/ 3873137 w 4572000"/>
              <a:gd name="connsiteY9" fmla="*/ 18288 h 18288"/>
              <a:gd name="connsiteX10" fmla="*/ 3265714 w 4572000"/>
              <a:gd name="connsiteY10" fmla="*/ 18288 h 18288"/>
              <a:gd name="connsiteX11" fmla="*/ 2521131 w 4572000"/>
              <a:gd name="connsiteY11" fmla="*/ 18288 h 18288"/>
              <a:gd name="connsiteX12" fmla="*/ 1867989 w 4572000"/>
              <a:gd name="connsiteY12" fmla="*/ 18288 h 18288"/>
              <a:gd name="connsiteX13" fmla="*/ 1352006 w 4572000"/>
              <a:gd name="connsiteY13" fmla="*/ 18288 h 18288"/>
              <a:gd name="connsiteX14" fmla="*/ 836023 w 4572000"/>
              <a:gd name="connsiteY14" fmla="*/ 18288 h 18288"/>
              <a:gd name="connsiteX15" fmla="*/ 0 w 4572000"/>
              <a:gd name="connsiteY15" fmla="*/ 18288 h 18288"/>
              <a:gd name="connsiteX16" fmla="*/ 0 w 457200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0" h="18288" fill="none" extrusionOk="0">
                <a:moveTo>
                  <a:pt x="0" y="0"/>
                </a:moveTo>
                <a:cubicBezTo>
                  <a:pt x="335213" y="-5275"/>
                  <a:pt x="446637" y="2749"/>
                  <a:pt x="744583" y="0"/>
                </a:cubicBezTo>
                <a:cubicBezTo>
                  <a:pt x="1042529" y="-2749"/>
                  <a:pt x="1223095" y="8165"/>
                  <a:pt x="1352006" y="0"/>
                </a:cubicBezTo>
                <a:cubicBezTo>
                  <a:pt x="1480917" y="-8165"/>
                  <a:pt x="1803308" y="16240"/>
                  <a:pt x="2050869" y="0"/>
                </a:cubicBezTo>
                <a:cubicBezTo>
                  <a:pt x="2298430" y="-16240"/>
                  <a:pt x="2464656" y="-22054"/>
                  <a:pt x="2612571" y="0"/>
                </a:cubicBezTo>
                <a:cubicBezTo>
                  <a:pt x="2760486" y="22054"/>
                  <a:pt x="3034874" y="11895"/>
                  <a:pt x="3357154" y="0"/>
                </a:cubicBezTo>
                <a:cubicBezTo>
                  <a:pt x="3679434" y="-11895"/>
                  <a:pt x="3778145" y="-10841"/>
                  <a:pt x="4010297" y="0"/>
                </a:cubicBezTo>
                <a:cubicBezTo>
                  <a:pt x="4242449" y="10841"/>
                  <a:pt x="4385860" y="17261"/>
                  <a:pt x="4572000" y="0"/>
                </a:cubicBezTo>
                <a:cubicBezTo>
                  <a:pt x="4571443" y="8172"/>
                  <a:pt x="4571244" y="10948"/>
                  <a:pt x="4572000" y="18288"/>
                </a:cubicBezTo>
                <a:cubicBezTo>
                  <a:pt x="4352099" y="1269"/>
                  <a:pt x="4065933" y="40755"/>
                  <a:pt x="3873137" y="18288"/>
                </a:cubicBezTo>
                <a:cubicBezTo>
                  <a:pt x="3680341" y="-4179"/>
                  <a:pt x="3486903" y="33471"/>
                  <a:pt x="3265714" y="18288"/>
                </a:cubicBezTo>
                <a:cubicBezTo>
                  <a:pt x="3044525" y="3105"/>
                  <a:pt x="2683548" y="-1073"/>
                  <a:pt x="2521131" y="18288"/>
                </a:cubicBezTo>
                <a:cubicBezTo>
                  <a:pt x="2358714" y="37649"/>
                  <a:pt x="2132855" y="34593"/>
                  <a:pt x="1867989" y="18288"/>
                </a:cubicBezTo>
                <a:cubicBezTo>
                  <a:pt x="1603123" y="1983"/>
                  <a:pt x="1605373" y="2886"/>
                  <a:pt x="1352006" y="18288"/>
                </a:cubicBezTo>
                <a:cubicBezTo>
                  <a:pt x="1098639" y="33690"/>
                  <a:pt x="962100" y="16241"/>
                  <a:pt x="836023" y="18288"/>
                </a:cubicBezTo>
                <a:cubicBezTo>
                  <a:pt x="709946" y="20335"/>
                  <a:pt x="193668" y="-307"/>
                  <a:pt x="0" y="18288"/>
                </a:cubicBezTo>
                <a:cubicBezTo>
                  <a:pt x="-277" y="11188"/>
                  <a:pt x="-244" y="5848"/>
                  <a:pt x="0" y="0"/>
                </a:cubicBezTo>
                <a:close/>
              </a:path>
              <a:path w="4572000" h="18288" stroke="0" extrusionOk="0">
                <a:moveTo>
                  <a:pt x="0" y="0"/>
                </a:moveTo>
                <a:cubicBezTo>
                  <a:pt x="158188" y="7508"/>
                  <a:pt x="361578" y="-27091"/>
                  <a:pt x="561703" y="0"/>
                </a:cubicBezTo>
                <a:cubicBezTo>
                  <a:pt x="761828" y="27091"/>
                  <a:pt x="1133811" y="14547"/>
                  <a:pt x="1306286" y="0"/>
                </a:cubicBezTo>
                <a:cubicBezTo>
                  <a:pt x="1478761" y="-14547"/>
                  <a:pt x="1809594" y="13320"/>
                  <a:pt x="2050869" y="0"/>
                </a:cubicBezTo>
                <a:cubicBezTo>
                  <a:pt x="2292144" y="-13320"/>
                  <a:pt x="2409269" y="-14334"/>
                  <a:pt x="2612571" y="0"/>
                </a:cubicBezTo>
                <a:cubicBezTo>
                  <a:pt x="2815873" y="14334"/>
                  <a:pt x="3025009" y="33536"/>
                  <a:pt x="3311434" y="0"/>
                </a:cubicBezTo>
                <a:cubicBezTo>
                  <a:pt x="3597859" y="-33536"/>
                  <a:pt x="3695431" y="-13462"/>
                  <a:pt x="3827417" y="0"/>
                </a:cubicBezTo>
                <a:cubicBezTo>
                  <a:pt x="3959403" y="13462"/>
                  <a:pt x="4360180" y="899"/>
                  <a:pt x="4572000" y="0"/>
                </a:cubicBezTo>
                <a:cubicBezTo>
                  <a:pt x="4572481" y="8890"/>
                  <a:pt x="4572898" y="10033"/>
                  <a:pt x="4572000" y="18288"/>
                </a:cubicBezTo>
                <a:cubicBezTo>
                  <a:pt x="4356830" y="5817"/>
                  <a:pt x="4021942" y="41441"/>
                  <a:pt x="3873137" y="18288"/>
                </a:cubicBezTo>
                <a:cubicBezTo>
                  <a:pt x="3724332" y="-4865"/>
                  <a:pt x="3494019" y="36771"/>
                  <a:pt x="3174274" y="18288"/>
                </a:cubicBezTo>
                <a:cubicBezTo>
                  <a:pt x="2854529" y="-195"/>
                  <a:pt x="2861023" y="5963"/>
                  <a:pt x="2658291" y="18288"/>
                </a:cubicBezTo>
                <a:cubicBezTo>
                  <a:pt x="2455559" y="30613"/>
                  <a:pt x="2309968" y="11711"/>
                  <a:pt x="2050869" y="18288"/>
                </a:cubicBezTo>
                <a:cubicBezTo>
                  <a:pt x="1791770" y="24865"/>
                  <a:pt x="1671115" y="-4587"/>
                  <a:pt x="1306286" y="18288"/>
                </a:cubicBezTo>
                <a:cubicBezTo>
                  <a:pt x="941457" y="41163"/>
                  <a:pt x="838619" y="-9452"/>
                  <a:pt x="653143" y="18288"/>
                </a:cubicBezTo>
                <a:cubicBezTo>
                  <a:pt x="467667" y="46028"/>
                  <a:pt x="308702" y="9245"/>
                  <a:pt x="0" y="18288"/>
                </a:cubicBezTo>
                <a:cubicBezTo>
                  <a:pt x="-4" y="10872"/>
                  <a:pt x="388" y="6748"/>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959150775">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Bande-annonce La Confession">
            <a:extLst>
              <a:ext uri="{FF2B5EF4-FFF2-40B4-BE49-F238E27FC236}">
                <a16:creationId xmlns:a16="http://schemas.microsoft.com/office/drawing/2014/main" id="{EA0D229F-D044-E424-9EF2-11569B37C14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42319" y="1718051"/>
            <a:ext cx="2952750" cy="400050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Bande-annonce Trois jours et une vie">
            <a:extLst>
              <a:ext uri="{FF2B5EF4-FFF2-40B4-BE49-F238E27FC236}">
                <a16:creationId xmlns:a16="http://schemas.microsoft.com/office/drawing/2014/main" id="{5A0AE50B-65AB-A784-C2EF-3A7B280C7FF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06884" y="1702210"/>
            <a:ext cx="2957184" cy="4006508"/>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Bande-annonce Le Convoyeur">
            <a:extLst>
              <a:ext uri="{FF2B5EF4-FFF2-40B4-BE49-F238E27FC236}">
                <a16:creationId xmlns:a16="http://schemas.microsoft.com/office/drawing/2014/main" id="{B81AF39F-D1F7-05B8-DA2A-010E0849C39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6666" y="1776977"/>
            <a:ext cx="2952750" cy="4000500"/>
          </a:xfrm>
          <a:prstGeom prst="rect">
            <a:avLst/>
          </a:prstGeom>
          <a:noFill/>
          <a:extLst>
            <a:ext uri="{909E8E84-426E-40DD-AFC4-6F175D3DCCD1}">
              <a14:hiddenFill xmlns:a14="http://schemas.microsoft.com/office/drawing/2010/main">
                <a:solidFill>
                  <a:srgbClr val="FFFFFF"/>
                </a:solidFill>
              </a14:hiddenFill>
            </a:ext>
          </a:extLst>
        </p:spPr>
      </p:pic>
      <p:sp>
        <p:nvSpPr>
          <p:cNvPr id="4" name="ZoneTexte 3">
            <a:extLst>
              <a:ext uri="{FF2B5EF4-FFF2-40B4-BE49-F238E27FC236}">
                <a16:creationId xmlns:a16="http://schemas.microsoft.com/office/drawing/2014/main" id="{C3D1DB69-CECC-977B-5CB8-0EEFF57608BD}"/>
              </a:ext>
            </a:extLst>
          </p:cNvPr>
          <p:cNvSpPr txBox="1"/>
          <p:nvPr/>
        </p:nvSpPr>
        <p:spPr>
          <a:xfrm>
            <a:off x="984547" y="5843222"/>
            <a:ext cx="1341120" cy="461665"/>
          </a:xfrm>
          <a:prstGeom prst="rect">
            <a:avLst/>
          </a:prstGeom>
          <a:noFill/>
        </p:spPr>
        <p:txBody>
          <a:bodyPr wrap="square" rtlCol="0">
            <a:spAutoFit/>
          </a:bodyPr>
          <a:lstStyle/>
          <a:p>
            <a:pPr algn="ctr"/>
            <a:r>
              <a:rPr lang="fr-FR" sz="2400" b="1" dirty="0"/>
              <a:t>2003</a:t>
            </a:r>
          </a:p>
        </p:txBody>
      </p:sp>
      <p:sp>
        <p:nvSpPr>
          <p:cNvPr id="7" name="ZoneTexte 6">
            <a:extLst>
              <a:ext uri="{FF2B5EF4-FFF2-40B4-BE49-F238E27FC236}">
                <a16:creationId xmlns:a16="http://schemas.microsoft.com/office/drawing/2014/main" id="{DFB85917-022B-5CC3-0306-2BC0CA98B0E5}"/>
              </a:ext>
            </a:extLst>
          </p:cNvPr>
          <p:cNvSpPr txBox="1"/>
          <p:nvPr/>
        </p:nvSpPr>
        <p:spPr>
          <a:xfrm>
            <a:off x="6756072" y="5856880"/>
            <a:ext cx="1341120" cy="461665"/>
          </a:xfrm>
          <a:prstGeom prst="rect">
            <a:avLst/>
          </a:prstGeom>
          <a:noFill/>
        </p:spPr>
        <p:txBody>
          <a:bodyPr wrap="square" rtlCol="0">
            <a:spAutoFit/>
          </a:bodyPr>
          <a:lstStyle/>
          <a:p>
            <a:pPr algn="ctr"/>
            <a:r>
              <a:rPr lang="fr-FR" sz="2400" b="1" dirty="0"/>
              <a:t>2015</a:t>
            </a:r>
          </a:p>
        </p:txBody>
      </p:sp>
      <p:sp>
        <p:nvSpPr>
          <p:cNvPr id="8" name="ZoneTexte 7">
            <a:extLst>
              <a:ext uri="{FF2B5EF4-FFF2-40B4-BE49-F238E27FC236}">
                <a16:creationId xmlns:a16="http://schemas.microsoft.com/office/drawing/2014/main" id="{5E4A84CE-4C43-77E1-D159-0586540292B8}"/>
              </a:ext>
            </a:extLst>
          </p:cNvPr>
          <p:cNvSpPr txBox="1"/>
          <p:nvPr/>
        </p:nvSpPr>
        <p:spPr>
          <a:xfrm>
            <a:off x="9614916" y="5777477"/>
            <a:ext cx="1341120" cy="461665"/>
          </a:xfrm>
          <a:prstGeom prst="rect">
            <a:avLst/>
          </a:prstGeom>
          <a:noFill/>
        </p:spPr>
        <p:txBody>
          <a:bodyPr wrap="square" rtlCol="0">
            <a:spAutoFit/>
          </a:bodyPr>
          <a:lstStyle/>
          <a:p>
            <a:pPr algn="ctr"/>
            <a:r>
              <a:rPr lang="fr-FR" sz="2400" b="1" dirty="0"/>
              <a:t>2018</a:t>
            </a:r>
          </a:p>
        </p:txBody>
      </p:sp>
      <p:pic>
        <p:nvPicPr>
          <p:cNvPr id="3080" name="Picture 8" descr="Made in France">
            <a:extLst>
              <a:ext uri="{FF2B5EF4-FFF2-40B4-BE49-F238E27FC236}">
                <a16:creationId xmlns:a16="http://schemas.microsoft.com/office/drawing/2014/main" id="{4D05A351-DEEC-F86A-21FD-8CA67650402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22091" y="1766719"/>
            <a:ext cx="2995071" cy="4010758"/>
          </a:xfrm>
          <a:prstGeom prst="rect">
            <a:avLst/>
          </a:prstGeom>
          <a:noFill/>
          <a:extLst>
            <a:ext uri="{909E8E84-426E-40DD-AFC4-6F175D3DCCD1}">
              <a14:hiddenFill xmlns:a14="http://schemas.microsoft.com/office/drawing/2010/main">
                <a:solidFill>
                  <a:srgbClr val="FFFFFF"/>
                </a:solidFill>
              </a14:hiddenFill>
            </a:ext>
          </a:extLst>
        </p:spPr>
      </p:pic>
      <p:sp>
        <p:nvSpPr>
          <p:cNvPr id="10" name="ZoneTexte 9">
            <a:extLst>
              <a:ext uri="{FF2B5EF4-FFF2-40B4-BE49-F238E27FC236}">
                <a16:creationId xmlns:a16="http://schemas.microsoft.com/office/drawing/2014/main" id="{F63397F6-F7FA-B0EF-C689-E5AA04D028A5}"/>
              </a:ext>
            </a:extLst>
          </p:cNvPr>
          <p:cNvSpPr txBox="1"/>
          <p:nvPr/>
        </p:nvSpPr>
        <p:spPr>
          <a:xfrm>
            <a:off x="3843391" y="5840302"/>
            <a:ext cx="1341120" cy="461665"/>
          </a:xfrm>
          <a:prstGeom prst="rect">
            <a:avLst/>
          </a:prstGeom>
          <a:noFill/>
        </p:spPr>
        <p:txBody>
          <a:bodyPr wrap="square" rtlCol="0">
            <a:spAutoFit/>
          </a:bodyPr>
          <a:lstStyle/>
          <a:p>
            <a:pPr algn="ctr"/>
            <a:r>
              <a:rPr lang="fr-FR" sz="2400" b="1" dirty="0"/>
              <a:t>2014</a:t>
            </a:r>
          </a:p>
        </p:txBody>
      </p:sp>
    </p:spTree>
    <p:extLst>
      <p:ext uri="{BB962C8B-B14F-4D97-AF65-F5344CB8AC3E}">
        <p14:creationId xmlns:p14="http://schemas.microsoft.com/office/powerpoint/2010/main" val="2465679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3" name="Rectangle 192">
            <a:extLst>
              <a:ext uri="{FF2B5EF4-FFF2-40B4-BE49-F238E27FC236}">
                <a16:creationId xmlns:a16="http://schemas.microsoft.com/office/drawing/2014/main" id="{4D4677D2-D5AC-4CF9-9EED-2B89D0A1C2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Rectangle 194">
            <a:extLst>
              <a:ext uri="{FF2B5EF4-FFF2-40B4-BE49-F238E27FC236}">
                <a16:creationId xmlns:a16="http://schemas.microsoft.com/office/drawing/2014/main" id="{AF695F69-7001-421E-98A8-E74156934A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6E80C096-C601-8443-A31B-167518C60699}"/>
              </a:ext>
            </a:extLst>
          </p:cNvPr>
          <p:cNvSpPr>
            <a:spLocks noGrp="1"/>
          </p:cNvSpPr>
          <p:nvPr>
            <p:ph type="ctrTitle"/>
          </p:nvPr>
        </p:nvSpPr>
        <p:spPr>
          <a:xfrm>
            <a:off x="0" y="1"/>
            <a:ext cx="12093677" cy="981918"/>
          </a:xfrm>
        </p:spPr>
        <p:txBody>
          <a:bodyPr anchor="b">
            <a:noAutofit/>
          </a:bodyPr>
          <a:lstStyle/>
          <a:p>
            <a:r>
              <a:rPr lang="fr-FR" b="1" dirty="0">
                <a:solidFill>
                  <a:schemeClr val="tx1">
                    <a:lumMod val="85000"/>
                    <a:lumOff val="15000"/>
                  </a:schemeClr>
                </a:solidFill>
                <a:latin typeface="Calibri" panose="020F0502020204030204" pitchFamily="34" charset="0"/>
                <a:ea typeface="Calibri" panose="020F0502020204030204" pitchFamily="34" charset="0"/>
                <a:cs typeface="Calibri" panose="020F0502020204030204" pitchFamily="34" charset="0"/>
              </a:rPr>
              <a:t>« Comme un fils »</a:t>
            </a:r>
            <a:endParaRPr lang="fr-FR" b="1" dirty="0">
              <a:latin typeface="Calibri" panose="020F0502020204030204" pitchFamily="34" charset="0"/>
              <a:ea typeface="Calibri" panose="020F0502020204030204" pitchFamily="34" charset="0"/>
              <a:cs typeface="Calibri" panose="020F0502020204030204" pitchFamily="34" charset="0"/>
            </a:endParaRPr>
          </a:p>
        </p:txBody>
      </p:sp>
      <p:pic>
        <p:nvPicPr>
          <p:cNvPr id="4098" name="Picture 2" descr="Affiche du film &quot;Comme un fils&quot; de Nicolas Boukhrief, sortie le 6 mars 2024. (LE PACTE)">
            <a:extLst>
              <a:ext uri="{FF2B5EF4-FFF2-40B4-BE49-F238E27FC236}">
                <a16:creationId xmlns:a16="http://schemas.microsoft.com/office/drawing/2014/main" id="{3A2D7CBB-BB22-9096-02D4-558ED0C61C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16362" y="981918"/>
            <a:ext cx="3746090" cy="4648045"/>
          </a:xfrm>
          <a:prstGeom prst="rect">
            <a:avLst/>
          </a:prstGeom>
          <a:noFill/>
          <a:extLst>
            <a:ext uri="{909E8E84-426E-40DD-AFC4-6F175D3DCCD1}">
              <a14:hiddenFill xmlns:a14="http://schemas.microsoft.com/office/drawing/2010/main">
                <a:solidFill>
                  <a:srgbClr val="FFFFFF"/>
                </a:solidFill>
              </a14:hiddenFill>
            </a:ext>
          </a:extLst>
        </p:spPr>
      </p:pic>
      <p:sp>
        <p:nvSpPr>
          <p:cNvPr id="4" name="ZoneTexte 3">
            <a:extLst>
              <a:ext uri="{FF2B5EF4-FFF2-40B4-BE49-F238E27FC236}">
                <a16:creationId xmlns:a16="http://schemas.microsoft.com/office/drawing/2014/main" id="{C7577573-560B-0196-1439-8F0F6A1C3568}"/>
              </a:ext>
            </a:extLst>
          </p:cNvPr>
          <p:cNvSpPr txBox="1"/>
          <p:nvPr/>
        </p:nvSpPr>
        <p:spPr>
          <a:xfrm>
            <a:off x="3873910" y="5839414"/>
            <a:ext cx="6096000" cy="369332"/>
          </a:xfrm>
          <a:prstGeom prst="rect">
            <a:avLst/>
          </a:prstGeom>
          <a:noFill/>
        </p:spPr>
        <p:txBody>
          <a:bodyPr wrap="square">
            <a:spAutoFit/>
          </a:bodyPr>
          <a:lstStyle/>
          <a:p>
            <a:pPr marL="0" indent="0">
              <a:buNone/>
            </a:pPr>
            <a:r>
              <a:rPr lang="fr-FR" dirty="0">
                <a:hlinkClick r:id="rId3"/>
              </a:rPr>
              <a:t>https://www.youtube.com/watch?v=V2jNonhb0pg</a:t>
            </a:r>
            <a:endParaRPr lang="fr-FR" dirty="0"/>
          </a:p>
        </p:txBody>
      </p:sp>
    </p:spTree>
    <p:extLst>
      <p:ext uri="{BB962C8B-B14F-4D97-AF65-F5344CB8AC3E}">
        <p14:creationId xmlns:p14="http://schemas.microsoft.com/office/powerpoint/2010/main" val="6249622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482CCDC1-416B-D0F0-F576-455FBEBB6C20}"/>
              </a:ext>
            </a:extLst>
          </p:cNvPr>
          <p:cNvSpPr>
            <a:spLocks noGrp="1"/>
          </p:cNvSpPr>
          <p:nvPr>
            <p:ph idx="1"/>
          </p:nvPr>
        </p:nvSpPr>
        <p:spPr>
          <a:xfrm>
            <a:off x="966020" y="1327354"/>
            <a:ext cx="10515600" cy="4434349"/>
          </a:xfrm>
        </p:spPr>
        <p:txBody>
          <a:bodyPr>
            <a:noAutofit/>
          </a:bodyPr>
          <a:lstStyle/>
          <a:p>
            <a:pPr marL="0" indent="0">
              <a:buNone/>
            </a:pPr>
            <a:r>
              <a:rPr lang="fr-FR" sz="2000" dirty="0">
                <a:solidFill>
                  <a:srgbClr val="333333"/>
                </a:solidFill>
              </a:rPr>
              <a:t> </a:t>
            </a:r>
          </a:p>
        </p:txBody>
      </p:sp>
      <p:sp>
        <p:nvSpPr>
          <p:cNvPr id="4" name="Titre 1">
            <a:extLst>
              <a:ext uri="{FF2B5EF4-FFF2-40B4-BE49-F238E27FC236}">
                <a16:creationId xmlns:a16="http://schemas.microsoft.com/office/drawing/2014/main" id="{B2C57DA7-F395-E76B-15B4-6444656FC88C}"/>
              </a:ext>
            </a:extLst>
          </p:cNvPr>
          <p:cNvSpPr>
            <a:spLocks noGrp="1"/>
          </p:cNvSpPr>
          <p:nvPr>
            <p:ph type="title"/>
          </p:nvPr>
        </p:nvSpPr>
        <p:spPr>
          <a:xfrm>
            <a:off x="1093839" y="280220"/>
            <a:ext cx="9554496" cy="677094"/>
          </a:xfrm>
        </p:spPr>
        <p:txBody>
          <a:bodyPr>
            <a:noAutofit/>
          </a:bodyPr>
          <a:lstStyle/>
          <a:p>
            <a:pPr algn="ctr"/>
            <a:r>
              <a:rPr lang="fr-FR" sz="4000" b="1" dirty="0"/>
              <a:t>Naissance du projet</a:t>
            </a:r>
          </a:p>
        </p:txBody>
      </p:sp>
      <p:sp>
        <p:nvSpPr>
          <p:cNvPr id="2" name="ZoneTexte 1">
            <a:extLst>
              <a:ext uri="{FF2B5EF4-FFF2-40B4-BE49-F238E27FC236}">
                <a16:creationId xmlns:a16="http://schemas.microsoft.com/office/drawing/2014/main" id="{0006104E-03C6-24AF-BE2B-0731333BCAB1}"/>
              </a:ext>
            </a:extLst>
          </p:cNvPr>
          <p:cNvSpPr txBox="1"/>
          <p:nvPr/>
        </p:nvSpPr>
        <p:spPr>
          <a:xfrm>
            <a:off x="838200" y="1327354"/>
            <a:ext cx="10515600" cy="5016758"/>
          </a:xfrm>
          <a:prstGeom prst="rect">
            <a:avLst/>
          </a:prstGeom>
          <a:noFill/>
        </p:spPr>
        <p:txBody>
          <a:bodyPr wrap="square" rtlCol="0">
            <a:spAutoFit/>
          </a:bodyPr>
          <a:lstStyle/>
          <a:p>
            <a:r>
              <a:rPr lang="fr-FR" sz="2000" b="1" i="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 Comme un fils » est né de 2 idées :</a:t>
            </a:r>
          </a:p>
          <a:p>
            <a:endParaRPr lang="fr-FR" sz="2000" dirty="0">
              <a:solidFill>
                <a:srgbClr val="333333"/>
              </a:solidFill>
              <a:latin typeface="montserrat" panose="00000500000000000000" pitchFamily="2" charset="0"/>
              <a:ea typeface="Calibri" panose="020F0502020204030204" pitchFamily="34" charset="0"/>
              <a:cs typeface="Calibri" panose="020F0502020204030204" pitchFamily="34" charset="0"/>
            </a:endParaRPr>
          </a:p>
          <a:p>
            <a:pPr marL="457200" indent="-457200">
              <a:buFont typeface="Arial" panose="020B0604020202020204" pitchFamily="34" charset="0"/>
              <a:buChar char="•"/>
            </a:pPr>
            <a:r>
              <a:rPr lang="fr-FR" sz="2000" dirty="0">
                <a:solidFill>
                  <a:srgbClr val="333333"/>
                </a:solidFill>
                <a:latin typeface="Calibri" panose="020F0502020204030204" pitchFamily="34" charset="0"/>
                <a:ea typeface="Calibri" panose="020F0502020204030204" pitchFamily="34" charset="0"/>
                <a:cs typeface="Calibri" panose="020F0502020204030204" pitchFamily="34" charset="0"/>
              </a:rPr>
              <a:t>Après l’assassinat de Samuel Paty, le 16 octobre 2020, Nicolas </a:t>
            </a:r>
            <a:r>
              <a:rPr lang="fr-FR" sz="2000" dirty="0" err="1">
                <a:solidFill>
                  <a:srgbClr val="333333"/>
                </a:solidFill>
                <a:latin typeface="Calibri" panose="020F0502020204030204" pitchFamily="34" charset="0"/>
                <a:ea typeface="Calibri" panose="020F0502020204030204" pitchFamily="34" charset="0"/>
                <a:cs typeface="Calibri" panose="020F0502020204030204" pitchFamily="34" charset="0"/>
              </a:rPr>
              <a:t>Boukhrief</a:t>
            </a:r>
            <a:r>
              <a:rPr lang="fr-FR" sz="2000" dirty="0">
                <a:solidFill>
                  <a:srgbClr val="333333"/>
                </a:solidFill>
                <a:latin typeface="Calibri" panose="020F0502020204030204" pitchFamily="34" charset="0"/>
                <a:ea typeface="Calibri" panose="020F0502020204030204" pitchFamily="34" charset="0"/>
                <a:cs typeface="Calibri" panose="020F0502020204030204" pitchFamily="34" charset="0"/>
              </a:rPr>
              <a:t> voulait écrire un film sur l’importance de </a:t>
            </a:r>
            <a:r>
              <a:rPr lang="fr-FR" sz="2000" b="1" dirty="0">
                <a:solidFill>
                  <a:srgbClr val="333333"/>
                </a:solidFill>
                <a:latin typeface="Calibri" panose="020F0502020204030204" pitchFamily="34" charset="0"/>
                <a:ea typeface="Calibri" panose="020F0502020204030204" pitchFamily="34" charset="0"/>
                <a:cs typeface="Calibri" panose="020F0502020204030204" pitchFamily="34" charset="0"/>
              </a:rPr>
              <a:t>la figure du professeur et rendre hommage à ce métier</a:t>
            </a:r>
            <a:endParaRPr lang="fr-FR" sz="2000" dirty="0">
              <a:solidFill>
                <a:srgbClr val="333333"/>
              </a:solidFill>
              <a:latin typeface="Calibri" panose="020F0502020204030204" pitchFamily="34" charset="0"/>
              <a:ea typeface="Calibri" panose="020F0502020204030204" pitchFamily="34" charset="0"/>
              <a:cs typeface="Calibri" panose="020F0502020204030204" pitchFamily="34" charset="0"/>
            </a:endParaRPr>
          </a:p>
          <a:p>
            <a:pPr marL="342900" indent="-342900">
              <a:buFont typeface="Arial" panose="020B0604020202020204" pitchFamily="34" charset="0"/>
              <a:buChar char="•"/>
            </a:pPr>
            <a:endParaRPr lang="fr-FR" sz="2000" b="0" i="0" dirty="0">
              <a:solidFill>
                <a:srgbClr val="333333"/>
              </a:solidFill>
              <a:effectLst/>
              <a:latin typeface="Calibri" panose="020F0502020204030204" pitchFamily="34" charset="0"/>
              <a:ea typeface="Calibri" panose="020F0502020204030204" pitchFamily="34" charset="0"/>
              <a:cs typeface="Calibri" panose="020F0502020204030204" pitchFamily="34" charset="0"/>
            </a:endParaRPr>
          </a:p>
          <a:p>
            <a:pPr marL="457200" indent="-457200">
              <a:buFont typeface="Arial" panose="020B0604020202020204" pitchFamily="34" charset="0"/>
              <a:buChar char="•"/>
            </a:pPr>
            <a:r>
              <a:rPr lang="fr-FR" sz="2000" dirty="0">
                <a:solidFill>
                  <a:srgbClr val="424242"/>
                </a:solidFill>
                <a:latin typeface="Calibri" panose="020F0502020204030204" pitchFamily="34" charset="0"/>
                <a:ea typeface="Calibri" panose="020F0502020204030204" pitchFamily="34" charset="0"/>
                <a:cs typeface="Calibri" panose="020F0502020204030204" pitchFamily="34" charset="0"/>
              </a:rPr>
              <a:t>La 2ème idée vient du constat que les Roms souffrent d’un racisme persistant; certains humoristes immigrés de 2ème ou 3ème génération, qui évoquent régulièrement le racisme dont ils ont pu être eux-mêmes  les victimes, se permettent de moquer violemment cette communauté que personne ne défend. Les Roms font l'objet de nombreuses discriminations de la part de la Société et des Institutions.</a:t>
            </a:r>
          </a:p>
          <a:p>
            <a:endParaRPr lang="fr-FR" sz="2000" dirty="0">
              <a:solidFill>
                <a:srgbClr val="424242"/>
              </a:solidFill>
              <a:latin typeface="Calibri" panose="020F0502020204030204" pitchFamily="34" charset="0"/>
              <a:ea typeface="Calibri" panose="020F0502020204030204" pitchFamily="34" charset="0"/>
              <a:cs typeface="Calibri" panose="020F0502020204030204" pitchFamily="34" charset="0"/>
            </a:endParaRPr>
          </a:p>
          <a:p>
            <a:pPr algn="l"/>
            <a:r>
              <a:rPr lang="fr-FR" sz="2000" dirty="0">
                <a:solidFill>
                  <a:srgbClr val="424242"/>
                </a:solidFill>
                <a:latin typeface="Calibri" panose="020F0502020204030204" pitchFamily="34" charset="0"/>
                <a:ea typeface="Calibri" panose="020F0502020204030204" pitchFamily="34" charset="0"/>
                <a:cs typeface="Calibri" panose="020F0502020204030204" pitchFamily="34" charset="0"/>
              </a:rPr>
              <a:t>Il y aurait actuellement entre 150 000 et 350 000 Roms en France. Parmi eux, on dénombre environ 20 000 Roms de nationalité roumaine, bulgare, tchèque, slovaque, hongroise, moldave ou des pays de l’</a:t>
            </a:r>
            <a:r>
              <a:rPr lang="fr-FR" sz="2000" dirty="0">
                <a:solidFill>
                  <a:srgbClr val="424242"/>
                </a:solidFill>
                <a:latin typeface="Calibri" panose="020F0502020204030204" pitchFamily="34" charset="0"/>
                <a:ea typeface="Calibri" panose="020F0502020204030204" pitchFamily="34" charset="0"/>
                <a:cs typeface="Calibri" panose="020F0502020204030204" pitchFamily="34" charset="0"/>
                <a:hlinkClick r:id="rId2" tooltip="Yougoslavie">
                  <a:extLst>
                    <a:ext uri="{A12FA001-AC4F-418D-AE19-62706E023703}">
                      <ahyp:hlinkClr xmlns:ahyp="http://schemas.microsoft.com/office/drawing/2018/hyperlinkcolor" val="tx"/>
                    </a:ext>
                  </a:extLst>
                </a:hlinkClick>
              </a:rPr>
              <a:t>ex Yougoslavie</a:t>
            </a:r>
            <a:r>
              <a:rPr lang="fr-FR" sz="2000" dirty="0">
                <a:solidFill>
                  <a:srgbClr val="424242"/>
                </a:solidFill>
                <a:latin typeface="Calibri" panose="020F0502020204030204" pitchFamily="34" charset="0"/>
                <a:ea typeface="Calibri" panose="020F0502020204030204" pitchFamily="34" charset="0"/>
                <a:cs typeface="Calibri" panose="020F0502020204030204" pitchFamily="34" charset="0"/>
              </a:rPr>
              <a:t>  dont la plupart sont arrivés dans les années 1990 comme ouvriers agricoles saisonniers et dont les plus pauvres vivent dans des campements précaires et bidonvilles répartis sur le territoire.</a:t>
            </a:r>
            <a:endParaRPr lang="fr-FR" sz="2000" b="0" i="0" dirty="0">
              <a:solidFill>
                <a:srgbClr val="202122"/>
              </a:solidFill>
              <a:effectLst/>
              <a:latin typeface="Arial" panose="020B0604020202020204" pitchFamily="34" charset="0"/>
            </a:endParaRPr>
          </a:p>
        </p:txBody>
      </p:sp>
    </p:spTree>
    <p:extLst>
      <p:ext uri="{BB962C8B-B14F-4D97-AF65-F5344CB8AC3E}">
        <p14:creationId xmlns:p14="http://schemas.microsoft.com/office/powerpoint/2010/main" val="193021832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1687</TotalTime>
  <Words>1737</Words>
  <Application>Microsoft Office PowerPoint</Application>
  <PresentationFormat>Grand écran</PresentationFormat>
  <Paragraphs>116</Paragraphs>
  <Slides>17</Slides>
  <Notes>0</Notes>
  <HiddenSlides>0</HiddenSlides>
  <MMClips>0</MMClips>
  <ScaleCrop>false</ScaleCrop>
  <HeadingPairs>
    <vt:vector size="6" baseType="variant">
      <vt:variant>
        <vt:lpstr>Polices utilisées</vt:lpstr>
      </vt:variant>
      <vt:variant>
        <vt:i4>12</vt:i4>
      </vt:variant>
      <vt:variant>
        <vt:lpstr>Thème</vt:lpstr>
      </vt:variant>
      <vt:variant>
        <vt:i4>1</vt:i4>
      </vt:variant>
      <vt:variant>
        <vt:lpstr>Titres des diapositives</vt:lpstr>
      </vt:variant>
      <vt:variant>
        <vt:i4>17</vt:i4>
      </vt:variant>
    </vt:vector>
  </HeadingPairs>
  <TitlesOfParts>
    <vt:vector size="30" baseType="lpstr">
      <vt:lpstr>-apple-system</vt:lpstr>
      <vt:lpstr>Arial</vt:lpstr>
      <vt:lpstr>Calibri</vt:lpstr>
      <vt:lpstr>Calibri Light</vt:lpstr>
      <vt:lpstr>GraphikCompact_Regular</vt:lpstr>
      <vt:lpstr>Helvetica</vt:lpstr>
      <vt:lpstr>Ibarra Real Nova</vt:lpstr>
      <vt:lpstr>Linux Libertine</vt:lpstr>
      <vt:lpstr>montserrat</vt:lpstr>
      <vt:lpstr>STIX Two Text</vt:lpstr>
      <vt:lpstr>TiemposText</vt:lpstr>
      <vt:lpstr>Wingdings</vt:lpstr>
      <vt:lpstr>Thème Office</vt:lpstr>
      <vt:lpstr>   Nicolas BOUKHRIEF Critique de cinéma, Scénariste et Réalisateur français</vt:lpstr>
      <vt:lpstr>Biographie</vt:lpstr>
      <vt:lpstr>Biographie</vt:lpstr>
      <vt:lpstr>Biographie</vt:lpstr>
      <vt:lpstr>Son parcours en chiffres</vt:lpstr>
      <vt:lpstr>Ses premiers pas à l’écran</vt:lpstr>
      <vt:lpstr>Ses meilleurs films</vt:lpstr>
      <vt:lpstr>« Comme un fils »</vt:lpstr>
      <vt:lpstr>Naissance du projet</vt:lpstr>
      <vt:lpstr>SYNOPSIS</vt:lpstr>
      <vt:lpstr>LES   ACTEURS</vt:lpstr>
      <vt:lpstr>Secrets de casting</vt:lpstr>
      <vt:lpstr>LES PERSONNAGES</vt:lpstr>
      <vt:lpstr>LES PERSONNAGES</vt:lpstr>
      <vt:lpstr>LES PERSONNAGES</vt:lpstr>
      <vt:lpstr>Thèmes du film : des questions sociétales</vt:lpstr>
      <vt:lpstr>CRITIQUES du film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KILLERS OF THE FLOWER MOON</dc:title>
  <dc:creator>Microsoft Office User</dc:creator>
  <cp:lastModifiedBy>Annick Masson</cp:lastModifiedBy>
  <cp:revision>264</cp:revision>
  <dcterms:created xsi:type="dcterms:W3CDTF">2023-11-03T07:40:22Z</dcterms:created>
  <dcterms:modified xsi:type="dcterms:W3CDTF">2024-03-24T12:49:59Z</dcterms:modified>
</cp:coreProperties>
</file>