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2" r:id="rId4"/>
    <p:sldId id="264" r:id="rId5"/>
    <p:sldId id="259" r:id="rId6"/>
    <p:sldId id="260" r:id="rId7"/>
    <p:sldId id="261" r:id="rId8"/>
    <p:sldId id="268" r:id="rId9"/>
    <p:sldId id="265" r:id="rId10"/>
    <p:sldId id="263" r:id="rId11"/>
    <p:sldId id="270" r:id="rId12"/>
    <p:sldId id="271" r:id="rId13"/>
    <p:sldId id="266" r:id="rId14"/>
    <p:sldId id="269" r:id="rId15"/>
    <p:sldId id="26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26"/>
  </p:normalViewPr>
  <p:slideViewPr>
    <p:cSldViewPr snapToGrid="0">
      <p:cViewPr varScale="1">
        <p:scale>
          <a:sx n="109" d="100"/>
          <a:sy n="109" d="100"/>
        </p:scale>
        <p:origin x="216" y="4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33BB0-62A4-EB4B-AD22-30987F90F57D}" type="datetimeFigureOut">
              <a:rPr lang="fr-FR" smtClean="0"/>
              <a:t>25/02/2024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22FEA-5E80-9B47-98B8-8173265E6476}" type="slidenum">
              <a:rPr lang="fr-FR" smtClean="0"/>
              <a:t>‹N°›</a:t>
            </a:fld>
            <a:endParaRPr lang="fr-FR"/>
          </a:p>
        </p:txBody>
      </p:sp>
    </p:spTree>
    <p:extLst>
      <p:ext uri="{BB962C8B-B14F-4D97-AF65-F5344CB8AC3E}">
        <p14:creationId xmlns:p14="http://schemas.microsoft.com/office/powerpoint/2010/main" val="379536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F622FEA-5E80-9B47-98B8-8173265E6476}" type="slidenum">
              <a:rPr lang="fr-FR" smtClean="0"/>
              <a:t>1</a:t>
            </a:fld>
            <a:endParaRPr lang="fr-FR"/>
          </a:p>
        </p:txBody>
      </p:sp>
    </p:spTree>
    <p:extLst>
      <p:ext uri="{BB962C8B-B14F-4D97-AF65-F5344CB8AC3E}">
        <p14:creationId xmlns:p14="http://schemas.microsoft.com/office/powerpoint/2010/main" val="227269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F622FEA-5E80-9B47-98B8-8173265E6476}" type="slidenum">
              <a:rPr lang="fr-FR" smtClean="0"/>
              <a:t>10</a:t>
            </a:fld>
            <a:endParaRPr lang="fr-FR"/>
          </a:p>
        </p:txBody>
      </p:sp>
    </p:spTree>
    <p:extLst>
      <p:ext uri="{BB962C8B-B14F-4D97-AF65-F5344CB8AC3E}">
        <p14:creationId xmlns:p14="http://schemas.microsoft.com/office/powerpoint/2010/main" val="153706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9C75F1-2D08-6647-A91A-3F75B482171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DE6CF1E-3C67-E4B8-7D0C-AA580945F2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493264F-1263-B400-A4CE-DEA5663B0A42}"/>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5" name="Espace réservé du pied de page 4">
            <a:extLst>
              <a:ext uri="{FF2B5EF4-FFF2-40B4-BE49-F238E27FC236}">
                <a16:creationId xmlns:a16="http://schemas.microsoft.com/office/drawing/2014/main" id="{3A69C446-99F0-751A-9B0F-8323915E06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E9E643-2432-9849-2543-4114104A3A3B}"/>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346259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5780C-A55A-B971-7405-E772C29550B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AC3887F-29F6-0044-815D-D2433CD3D9C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EC0572-D63B-4B9C-1E5D-927866367FA1}"/>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5" name="Espace réservé du pied de page 4">
            <a:extLst>
              <a:ext uri="{FF2B5EF4-FFF2-40B4-BE49-F238E27FC236}">
                <a16:creationId xmlns:a16="http://schemas.microsoft.com/office/drawing/2014/main" id="{28EFA43D-2E2C-C3AB-89BE-3A4D750343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E50AD4-868A-DC23-912F-C3BE7C079AC6}"/>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294535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E94E47-FEAA-572D-7D09-82355442C15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2A0804C-710A-B2F5-DDE2-BD3173EABF9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7FAC00-8DD6-823C-390A-1648C7420D5B}"/>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5" name="Espace réservé du pied de page 4">
            <a:extLst>
              <a:ext uri="{FF2B5EF4-FFF2-40B4-BE49-F238E27FC236}">
                <a16:creationId xmlns:a16="http://schemas.microsoft.com/office/drawing/2014/main" id="{50A73FA9-0F4E-4EEE-24C3-3AD4994360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990E7B-322E-27B2-1995-3AF26DEB4404}"/>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27253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B9AA5-4B83-4EC8-B741-C33783A683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31F80C-ADDC-F58B-B3DA-1EFE7BFCE40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26B603-7FE3-FD3D-40D6-2DB9F759885F}"/>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5" name="Espace réservé du pied de page 4">
            <a:extLst>
              <a:ext uri="{FF2B5EF4-FFF2-40B4-BE49-F238E27FC236}">
                <a16:creationId xmlns:a16="http://schemas.microsoft.com/office/drawing/2014/main" id="{413E97A9-ABF8-E24B-3FD3-0AD01473F1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E33CEE-ACAD-D15C-EC3C-2CA36D176B91}"/>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333072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C7A21-5A6B-FD1C-F4D8-31408DB96A7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13FB64A-3135-99A1-21AB-1FED26B99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989CCFA-BD5F-1C90-85E1-EB67FBED812E}"/>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5" name="Espace réservé du pied de page 4">
            <a:extLst>
              <a:ext uri="{FF2B5EF4-FFF2-40B4-BE49-F238E27FC236}">
                <a16:creationId xmlns:a16="http://schemas.microsoft.com/office/drawing/2014/main" id="{2C50E4CD-CCCC-DF47-6866-F0F48578F9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CB348E-E961-A2C4-56DD-AE6204F9707A}"/>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224461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D68DB-B9DF-7FDA-6468-73E2DA284E0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BD246D9-7ED1-8C54-746D-25CD38D5CD3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74BBA36-691C-C214-2118-F82DCA2638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0A88873-9CB5-3743-D1DA-98C976CE5C15}"/>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6" name="Espace réservé du pied de page 5">
            <a:extLst>
              <a:ext uri="{FF2B5EF4-FFF2-40B4-BE49-F238E27FC236}">
                <a16:creationId xmlns:a16="http://schemas.microsoft.com/office/drawing/2014/main" id="{596624AF-67DA-1A13-AE41-787ABA59EFE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98E53D-B0FB-37BA-91E6-D8262B8332D0}"/>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337226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539E2-9B28-AE71-39EA-8EE3604CEB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2CA3DFE-5918-C443-E9E0-C1C00A0D9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4555EF1-98E3-26F3-B670-CED85EE3F7F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053F903-504C-DA0B-089B-42BD8EA52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6595A7-B8D0-BEFA-13AA-CA8BB61D52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3B1158-8BCD-9347-15C5-CB70FABE8075}"/>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8" name="Espace réservé du pied de page 7">
            <a:extLst>
              <a:ext uri="{FF2B5EF4-FFF2-40B4-BE49-F238E27FC236}">
                <a16:creationId xmlns:a16="http://schemas.microsoft.com/office/drawing/2014/main" id="{B2A92107-01E9-9E68-906A-8BE9ECA46B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9DBF812-E02D-CDDF-F67C-1492CC92B05B}"/>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286599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54B08F-1FDE-F938-A274-8838C6F3A76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C741536-55D5-8986-9F8B-D662323007E2}"/>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4" name="Espace réservé du pied de page 3">
            <a:extLst>
              <a:ext uri="{FF2B5EF4-FFF2-40B4-BE49-F238E27FC236}">
                <a16:creationId xmlns:a16="http://schemas.microsoft.com/office/drawing/2014/main" id="{CCFCEA9B-F8E5-357A-3D20-E7791564731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B43C4FD-CE72-8538-6F5E-58E45C47CF69}"/>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113820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82C1B3-BCCC-B84F-5B3E-9B502C8B33C1}"/>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3" name="Espace réservé du pied de page 2">
            <a:extLst>
              <a:ext uri="{FF2B5EF4-FFF2-40B4-BE49-F238E27FC236}">
                <a16:creationId xmlns:a16="http://schemas.microsoft.com/office/drawing/2014/main" id="{2F835115-35CC-816C-4BCA-172DC0DF495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9AD20A1-F5E7-94CC-C494-1C87A86850F5}"/>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297528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6DDDF-FB71-65DE-C59A-ACF480361E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9F665F8-BCEC-0DD9-5D0C-A13E98FE8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B5E4CE9-B6FB-30FB-74AD-E8BF5DA4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8837B6C-F365-D420-6665-3F423A9031DE}"/>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6" name="Espace réservé du pied de page 5">
            <a:extLst>
              <a:ext uri="{FF2B5EF4-FFF2-40B4-BE49-F238E27FC236}">
                <a16:creationId xmlns:a16="http://schemas.microsoft.com/office/drawing/2014/main" id="{EA12733E-2E1F-C8ED-9A10-A2DB7B4B85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2C3F65-DE99-03D4-09E4-23F800E620FE}"/>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375223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B8586A-ED83-9EDF-8098-4952B828B5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1B2C64A-7F33-A960-4B79-096B91755B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1FBA4A-A376-5439-B265-0DB6390E4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AEDBDD-72C3-5DCA-B2BB-5216BCD05F3E}"/>
              </a:ext>
            </a:extLst>
          </p:cNvPr>
          <p:cNvSpPr>
            <a:spLocks noGrp="1"/>
          </p:cNvSpPr>
          <p:nvPr>
            <p:ph type="dt" sz="half" idx="10"/>
          </p:nvPr>
        </p:nvSpPr>
        <p:spPr/>
        <p:txBody>
          <a:bodyPr/>
          <a:lstStyle/>
          <a:p>
            <a:fld id="{716DD8B5-DDE0-0844-A0CC-52917D52B6C3}" type="datetimeFigureOut">
              <a:rPr lang="fr-FR" smtClean="0"/>
              <a:t>25/02/2024</a:t>
            </a:fld>
            <a:endParaRPr lang="fr-FR"/>
          </a:p>
        </p:txBody>
      </p:sp>
      <p:sp>
        <p:nvSpPr>
          <p:cNvPr id="6" name="Espace réservé du pied de page 5">
            <a:extLst>
              <a:ext uri="{FF2B5EF4-FFF2-40B4-BE49-F238E27FC236}">
                <a16:creationId xmlns:a16="http://schemas.microsoft.com/office/drawing/2014/main" id="{8C5A7398-5898-0201-BC47-40620BA6B31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6B5D4B-2117-4039-AFFD-17FFAB9B9647}"/>
              </a:ext>
            </a:extLst>
          </p:cNvPr>
          <p:cNvSpPr>
            <a:spLocks noGrp="1"/>
          </p:cNvSpPr>
          <p:nvPr>
            <p:ph type="sldNum" sz="quarter" idx="12"/>
          </p:nvPr>
        </p:nvSpPr>
        <p:spPr/>
        <p:txBody>
          <a:bodyPr/>
          <a:lstStyle/>
          <a:p>
            <a:fld id="{4E424EDA-45DF-0140-ADFA-3F9DDED80B75}" type="slidenum">
              <a:rPr lang="fr-FR" smtClean="0"/>
              <a:t>‹N°›</a:t>
            </a:fld>
            <a:endParaRPr lang="fr-FR"/>
          </a:p>
        </p:txBody>
      </p:sp>
    </p:spTree>
    <p:extLst>
      <p:ext uri="{BB962C8B-B14F-4D97-AF65-F5344CB8AC3E}">
        <p14:creationId xmlns:p14="http://schemas.microsoft.com/office/powerpoint/2010/main" val="19607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F7B3F9-28D9-87B7-1C70-1BF206FEB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2A1A62E-D5C2-92B7-6211-9BF8C8040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007122-17AF-717C-C202-C438DAEA6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DD8B5-DDE0-0844-A0CC-52917D52B6C3}" type="datetimeFigureOut">
              <a:rPr lang="fr-FR" smtClean="0"/>
              <a:t>25/02/2024</a:t>
            </a:fld>
            <a:endParaRPr lang="fr-FR"/>
          </a:p>
        </p:txBody>
      </p:sp>
      <p:sp>
        <p:nvSpPr>
          <p:cNvPr id="5" name="Espace réservé du pied de page 4">
            <a:extLst>
              <a:ext uri="{FF2B5EF4-FFF2-40B4-BE49-F238E27FC236}">
                <a16:creationId xmlns:a16="http://schemas.microsoft.com/office/drawing/2014/main" id="{6914F725-1709-0B97-3462-3BBB0A166B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7A1B2A-EE0A-D0E3-4785-D9900C170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24EDA-45DF-0140-ADFA-3F9DDED80B75}" type="slidenum">
              <a:rPr lang="fr-FR" smtClean="0"/>
              <a:t>‹N°›</a:t>
            </a:fld>
            <a:endParaRPr lang="fr-FR"/>
          </a:p>
        </p:txBody>
      </p:sp>
    </p:spTree>
    <p:extLst>
      <p:ext uri="{BB962C8B-B14F-4D97-AF65-F5344CB8AC3E}">
        <p14:creationId xmlns:p14="http://schemas.microsoft.com/office/powerpoint/2010/main" val="400410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avoir-alire.com/nana-seino" TargetMode="External"/><Relationship Id="rId3" Type="http://schemas.openxmlformats.org/officeDocument/2006/relationships/hyperlink" Target="https://www.avoir-alire.com/akira-emoto,114052" TargetMode="External"/><Relationship Id="rId7" Type="http://schemas.openxmlformats.org/officeDocument/2006/relationships/hyperlink" Target="https://www.avoir-alire.com/masataka-kubota"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avoir-alire.com/satoshi-tsumabuki" TargetMode="External"/><Relationship Id="rId5" Type="http://schemas.openxmlformats.org/officeDocument/2006/relationships/hyperlink" Target="https://www.avoir-alire.com/sakura-ando" TargetMode="External"/><Relationship Id="rId4" Type="http://schemas.openxmlformats.org/officeDocument/2006/relationships/hyperlink" Target="https://www.avoir-alire.com/yoko-mak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622C8-D7FD-8D80-682F-BF98863004E7}"/>
              </a:ext>
            </a:extLst>
          </p:cNvPr>
          <p:cNvSpPr>
            <a:spLocks noGrp="1"/>
          </p:cNvSpPr>
          <p:nvPr>
            <p:ph type="ctrTitle"/>
          </p:nvPr>
        </p:nvSpPr>
        <p:spPr/>
        <p:txBody>
          <a:bodyPr>
            <a:normAutofit fontScale="90000"/>
          </a:bodyPr>
          <a:lstStyle/>
          <a:p>
            <a:r>
              <a:rPr lang="fr-FR" b="1" dirty="0"/>
              <a:t>A Man – Kei Ishikawa</a:t>
            </a:r>
            <a:br>
              <a:rPr lang="fr-FR" b="1" dirty="0"/>
            </a:br>
            <a:br>
              <a:rPr lang="fr-FR" b="1" dirty="0"/>
            </a:br>
            <a:endParaRPr lang="fr-FR" b="1" dirty="0"/>
          </a:p>
        </p:txBody>
      </p:sp>
      <p:sp>
        <p:nvSpPr>
          <p:cNvPr id="5" name="ZoneTexte 4">
            <a:extLst>
              <a:ext uri="{FF2B5EF4-FFF2-40B4-BE49-F238E27FC236}">
                <a16:creationId xmlns:a16="http://schemas.microsoft.com/office/drawing/2014/main" id="{84CFF938-0260-CA12-77BB-8168690363D5}"/>
              </a:ext>
            </a:extLst>
          </p:cNvPr>
          <p:cNvSpPr txBox="1"/>
          <p:nvPr/>
        </p:nvSpPr>
        <p:spPr>
          <a:xfrm>
            <a:off x="1055077" y="2790092"/>
            <a:ext cx="10421815" cy="2554545"/>
          </a:xfrm>
          <a:prstGeom prst="rect">
            <a:avLst/>
          </a:prstGeom>
          <a:noFill/>
        </p:spPr>
        <p:txBody>
          <a:bodyPr wrap="square" rtlCol="0">
            <a:spAutoFit/>
          </a:bodyPr>
          <a:lstStyle/>
          <a:p>
            <a:r>
              <a:rPr lang="fr-FR" sz="4000" b="0" i="0" u="none" strike="noStrike" dirty="0">
                <a:solidFill>
                  <a:schemeClr val="accent1"/>
                </a:solidFill>
                <a:effectLst/>
                <a:latin typeface="-apple-system-font"/>
              </a:rPr>
              <a:t>Le titre original de </a:t>
            </a:r>
            <a:r>
              <a:rPr lang="fr-FR" sz="4000" b="0" i="1" u="none" strike="noStrike" dirty="0">
                <a:solidFill>
                  <a:schemeClr val="accent1"/>
                </a:solidFill>
                <a:effectLst/>
                <a:latin typeface="-apple-system-font"/>
              </a:rPr>
              <a:t>A Man</a:t>
            </a:r>
            <a:r>
              <a:rPr lang="fr-FR" sz="4000" b="0" i="0" u="none" strike="noStrike" dirty="0">
                <a:solidFill>
                  <a:schemeClr val="accent1"/>
                </a:solidFill>
                <a:effectLst/>
                <a:latin typeface="-apple-system-font"/>
              </a:rPr>
              <a:t> est </a:t>
            </a:r>
            <a:r>
              <a:rPr lang="fr-FR" sz="4000" b="0" i="1" u="none" strike="noStrike" dirty="0" err="1">
                <a:solidFill>
                  <a:schemeClr val="accent1"/>
                </a:solidFill>
                <a:effectLst/>
                <a:latin typeface="-apple-system-font"/>
              </a:rPr>
              <a:t>Aru</a:t>
            </a:r>
            <a:r>
              <a:rPr lang="fr-FR" sz="4000" b="0" i="1" u="none" strike="noStrike" dirty="0">
                <a:solidFill>
                  <a:schemeClr val="accent1"/>
                </a:solidFill>
                <a:effectLst/>
                <a:latin typeface="-apple-system-font"/>
              </a:rPr>
              <a:t> </a:t>
            </a:r>
            <a:r>
              <a:rPr lang="fr-FR" sz="4000" b="0" i="1" u="none" strike="noStrike" dirty="0" err="1">
                <a:solidFill>
                  <a:schemeClr val="accent1"/>
                </a:solidFill>
                <a:effectLst/>
                <a:latin typeface="-apple-system-font"/>
              </a:rPr>
              <a:t>otoko</a:t>
            </a:r>
            <a:r>
              <a:rPr lang="fr-FR" sz="4000" b="0" i="0" u="none" strike="noStrike" dirty="0">
                <a:solidFill>
                  <a:schemeClr val="accent1"/>
                </a:solidFill>
                <a:effectLst/>
                <a:latin typeface="-apple-system-font"/>
              </a:rPr>
              <a:t>, ce qui signifie plutôt « Un certain homme » qui introduit une notion d’identification, donc d’identité, qui est absente du titre international</a:t>
            </a:r>
            <a:endParaRPr lang="fr-FR" sz="4000" dirty="0">
              <a:solidFill>
                <a:schemeClr val="accent1"/>
              </a:solidFill>
              <a:highlight>
                <a:srgbClr val="FFFF00"/>
              </a:highlight>
            </a:endParaRPr>
          </a:p>
        </p:txBody>
      </p:sp>
    </p:spTree>
    <p:extLst>
      <p:ext uri="{BB962C8B-B14F-4D97-AF65-F5344CB8AC3E}">
        <p14:creationId xmlns:p14="http://schemas.microsoft.com/office/powerpoint/2010/main" val="391109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0777D-CE35-DD17-E983-D8FB14A15F7A}"/>
              </a:ext>
            </a:extLst>
          </p:cNvPr>
          <p:cNvSpPr>
            <a:spLocks noGrp="1"/>
          </p:cNvSpPr>
          <p:nvPr>
            <p:ph type="title"/>
          </p:nvPr>
        </p:nvSpPr>
        <p:spPr>
          <a:xfrm>
            <a:off x="838200" y="365126"/>
            <a:ext cx="9364579" cy="934286"/>
          </a:xfrm>
        </p:spPr>
        <p:txBody>
          <a:bodyPr/>
          <a:lstStyle/>
          <a:p>
            <a:r>
              <a:rPr lang="fr-FR" b="1" dirty="0"/>
              <a:t>SCRIPT</a:t>
            </a:r>
          </a:p>
        </p:txBody>
      </p:sp>
      <p:sp>
        <p:nvSpPr>
          <p:cNvPr id="3" name="Espace réservé du contenu 2">
            <a:extLst>
              <a:ext uri="{FF2B5EF4-FFF2-40B4-BE49-F238E27FC236}">
                <a16:creationId xmlns:a16="http://schemas.microsoft.com/office/drawing/2014/main" id="{192DB831-093C-3A02-4A91-38AB63A506BA}"/>
              </a:ext>
            </a:extLst>
          </p:cNvPr>
          <p:cNvSpPr>
            <a:spLocks noGrp="1"/>
          </p:cNvSpPr>
          <p:nvPr>
            <p:ph idx="1"/>
          </p:nvPr>
        </p:nvSpPr>
        <p:spPr>
          <a:xfrm>
            <a:off x="838200" y="1299412"/>
            <a:ext cx="10515600" cy="5193462"/>
          </a:xfrm>
        </p:spPr>
        <p:txBody>
          <a:bodyPr>
            <a:noAutofit/>
          </a:bodyPr>
          <a:lstStyle/>
          <a:p>
            <a:r>
              <a:rPr lang="fr-FR" sz="2400" dirty="0">
                <a:effectLst/>
                <a:latin typeface=".SFNS"/>
              </a:rPr>
              <a:t>Rie, jeune veuve et </a:t>
            </a:r>
            <a:r>
              <a:rPr lang="fr-FR" sz="2400" dirty="0" err="1">
                <a:effectLst/>
                <a:latin typeface=".SFNS"/>
              </a:rPr>
              <a:t>mère</a:t>
            </a:r>
            <a:r>
              <a:rPr lang="fr-FR" sz="2400" dirty="0">
                <a:effectLst/>
                <a:latin typeface=".SFNS"/>
              </a:rPr>
              <a:t> d’un petit </a:t>
            </a:r>
            <a:r>
              <a:rPr lang="fr-FR" sz="2400" dirty="0" err="1">
                <a:effectLst/>
                <a:latin typeface=".SFNS"/>
              </a:rPr>
              <a:t>garçon</a:t>
            </a:r>
            <a:r>
              <a:rPr lang="fr-FR" sz="2400" dirty="0">
                <a:effectLst/>
                <a:latin typeface=".SFNS"/>
              </a:rPr>
              <a:t>, tombe amoureuse de Daisuke, un jeune homme timide et </a:t>
            </a:r>
            <a:r>
              <a:rPr lang="fr-FR" sz="2400" dirty="0" err="1">
                <a:effectLst/>
                <a:latin typeface=".SFNS"/>
              </a:rPr>
              <a:t>réserve</a:t>
            </a:r>
            <a:r>
              <a:rPr lang="fr-FR" sz="2400" dirty="0">
                <a:effectLst/>
                <a:latin typeface=".SFNS"/>
              </a:rPr>
              <a:t>́, venu travailler comme </a:t>
            </a:r>
            <a:r>
              <a:rPr lang="fr-FR" sz="2400" dirty="0" err="1">
                <a:effectLst/>
                <a:latin typeface=".SFNS"/>
              </a:rPr>
              <a:t>bûcheron</a:t>
            </a:r>
            <a:r>
              <a:rPr lang="fr-FR" sz="2400" dirty="0">
                <a:effectLst/>
                <a:latin typeface=".SFNS"/>
              </a:rPr>
              <a:t> dans la </a:t>
            </a:r>
            <a:r>
              <a:rPr lang="fr-FR" sz="2400" dirty="0" err="1">
                <a:effectLst/>
                <a:latin typeface=".SFNS"/>
              </a:rPr>
              <a:t>région</a:t>
            </a:r>
            <a:r>
              <a:rPr lang="fr-FR" sz="2400" dirty="0">
                <a:effectLst/>
                <a:latin typeface=".SFNS"/>
              </a:rPr>
              <a:t> où elle vit. Ils se marient, ont ensemble une petite fille et semblent vivre un bonheur sans nuages lorsque Daisuke est victime d’un accident. </a:t>
            </a:r>
          </a:p>
          <a:p>
            <a:endParaRPr lang="fr-FR" sz="2400" dirty="0">
              <a:effectLst/>
              <a:latin typeface=".SFNS"/>
            </a:endParaRPr>
          </a:p>
          <a:p>
            <a:r>
              <a:rPr lang="fr-FR" sz="2400" dirty="0">
                <a:effectLst/>
                <a:latin typeface=".SFNS"/>
              </a:rPr>
              <a:t>Sa femme </a:t>
            </a:r>
            <a:r>
              <a:rPr lang="fr-FR" sz="2400" dirty="0" err="1">
                <a:effectLst/>
                <a:latin typeface=".SFNS"/>
              </a:rPr>
              <a:t>découvre</a:t>
            </a:r>
            <a:r>
              <a:rPr lang="fr-FR" sz="2400" dirty="0">
                <a:effectLst/>
                <a:latin typeface=".SFNS"/>
              </a:rPr>
              <a:t> à cette occasion que ce dernier n’</a:t>
            </a:r>
            <a:r>
              <a:rPr lang="fr-FR" sz="2400" dirty="0" err="1">
                <a:effectLst/>
                <a:latin typeface=".SFNS"/>
              </a:rPr>
              <a:t>était</a:t>
            </a:r>
            <a:r>
              <a:rPr lang="fr-FR" sz="2400" dirty="0">
                <a:effectLst/>
                <a:latin typeface=".SFNS"/>
              </a:rPr>
              <a:t> pas celui qu’il </a:t>
            </a:r>
            <a:r>
              <a:rPr lang="fr-FR" sz="2400" dirty="0" err="1">
                <a:effectLst/>
                <a:latin typeface=".SFNS"/>
              </a:rPr>
              <a:t>prétendait</a:t>
            </a:r>
            <a:r>
              <a:rPr lang="fr-FR" sz="2400" dirty="0">
                <a:effectLst/>
                <a:latin typeface=".SFNS"/>
              </a:rPr>
              <a:t> </a:t>
            </a:r>
            <a:r>
              <a:rPr lang="fr-FR" sz="2400" dirty="0" err="1">
                <a:effectLst/>
                <a:latin typeface=".SFNS"/>
              </a:rPr>
              <a:t>être</a:t>
            </a:r>
            <a:r>
              <a:rPr lang="fr-FR" sz="2400" dirty="0">
                <a:effectLst/>
                <a:latin typeface=".SFNS"/>
              </a:rPr>
              <a:t> et vivait sous l’</a:t>
            </a:r>
            <a:r>
              <a:rPr lang="fr-FR" sz="2400" dirty="0" err="1">
                <a:effectLst/>
                <a:latin typeface=".SFNS"/>
              </a:rPr>
              <a:t>identite</a:t>
            </a:r>
            <a:r>
              <a:rPr lang="fr-FR" sz="2400" dirty="0">
                <a:effectLst/>
                <a:latin typeface=".SFNS"/>
              </a:rPr>
              <a:t>́ d’un autre homme, </a:t>
            </a:r>
            <a:r>
              <a:rPr lang="fr-FR" sz="2400" dirty="0" err="1">
                <a:effectLst/>
                <a:latin typeface=".SFNS"/>
              </a:rPr>
              <a:t>lui-même</a:t>
            </a:r>
            <a:r>
              <a:rPr lang="fr-FR" sz="2400" dirty="0">
                <a:effectLst/>
                <a:latin typeface=".SFNS"/>
              </a:rPr>
              <a:t> disparu et recherché par sa famille. Commence alors un troublant jeu de pistes sous la houlette d’Akira, un avocat de la ville chargé de faire la </a:t>
            </a:r>
            <a:r>
              <a:rPr lang="fr-FR" sz="2400" dirty="0" err="1">
                <a:effectLst/>
                <a:latin typeface=".SFNS"/>
              </a:rPr>
              <a:t>lumière</a:t>
            </a:r>
            <a:r>
              <a:rPr lang="fr-FR" sz="2400" dirty="0">
                <a:effectLst/>
                <a:latin typeface=".SFNS"/>
              </a:rPr>
              <a:t> sur cette affaire et de </a:t>
            </a:r>
            <a:r>
              <a:rPr lang="fr-FR" sz="2400" dirty="0" err="1">
                <a:effectLst/>
                <a:latin typeface=".SFNS"/>
              </a:rPr>
              <a:t>démêler</a:t>
            </a:r>
            <a:r>
              <a:rPr lang="fr-FR" sz="2400" dirty="0">
                <a:effectLst/>
                <a:latin typeface=".SFNS"/>
              </a:rPr>
              <a:t> ainsi la succession. </a:t>
            </a:r>
          </a:p>
          <a:p>
            <a:endParaRPr lang="fr-FR" sz="2400" dirty="0">
              <a:effectLst/>
              <a:latin typeface=".SFNS"/>
            </a:endParaRPr>
          </a:p>
          <a:p>
            <a:r>
              <a:rPr lang="fr-FR" sz="2400" dirty="0">
                <a:effectLst/>
                <a:latin typeface=".SFNS"/>
              </a:rPr>
              <a:t>Le film change alors brusquement de </a:t>
            </a:r>
            <a:r>
              <a:rPr lang="fr-FR" sz="2400" dirty="0" err="1">
                <a:effectLst/>
                <a:latin typeface=".SFNS"/>
              </a:rPr>
              <a:t>héros</a:t>
            </a:r>
            <a:r>
              <a:rPr lang="fr-FR" sz="2400" dirty="0">
                <a:effectLst/>
                <a:latin typeface=".SFNS"/>
              </a:rPr>
              <a:t> et de genre pour pour nous embarquer dans une </a:t>
            </a:r>
            <a:r>
              <a:rPr lang="fr-FR" sz="2400" dirty="0" err="1">
                <a:effectLst/>
                <a:latin typeface=".SFNS"/>
              </a:rPr>
              <a:t>enquête</a:t>
            </a:r>
            <a:r>
              <a:rPr lang="fr-FR" sz="2400" dirty="0">
                <a:effectLst/>
                <a:latin typeface=".SFNS"/>
              </a:rPr>
              <a:t> à rebondissements </a:t>
            </a:r>
            <a:r>
              <a:rPr lang="fr-FR" sz="2400" dirty="0" err="1">
                <a:effectLst/>
                <a:latin typeface=".SFNS"/>
              </a:rPr>
              <a:t>destinée</a:t>
            </a:r>
            <a:r>
              <a:rPr lang="fr-FR" sz="2400" dirty="0">
                <a:effectLst/>
                <a:latin typeface=".SFNS"/>
              </a:rPr>
              <a:t> à lever peu à peu le voile sur le passé de ces deux hommes disparus. </a:t>
            </a:r>
            <a:endParaRPr lang="fr-FR" sz="2400" dirty="0"/>
          </a:p>
        </p:txBody>
      </p:sp>
    </p:spTree>
    <p:extLst>
      <p:ext uri="{BB962C8B-B14F-4D97-AF65-F5344CB8AC3E}">
        <p14:creationId xmlns:p14="http://schemas.microsoft.com/office/powerpoint/2010/main" val="4071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4E13D3-E399-5E61-5021-F6D55FE0791D}"/>
              </a:ext>
            </a:extLst>
          </p:cNvPr>
          <p:cNvSpPr>
            <a:spLocks noGrp="1"/>
          </p:cNvSpPr>
          <p:nvPr>
            <p:ph idx="1"/>
          </p:nvPr>
        </p:nvSpPr>
        <p:spPr>
          <a:xfrm>
            <a:off x="838200" y="676763"/>
            <a:ext cx="10515600" cy="4351338"/>
          </a:xfrm>
        </p:spPr>
        <p:txBody>
          <a:bodyPr>
            <a:normAutofit fontScale="92500"/>
          </a:bodyPr>
          <a:lstStyle/>
          <a:p>
            <a:r>
              <a:rPr lang="fr-FR" dirty="0"/>
              <a:t>Le nouveau personnage principal c’est Akira, l’avocat qui ne se contente pas de son rôle d’avocat mais mène une véritable enquête. Enfermé dans un mariage bourgeois, méprisé par ses beaux-parents pour son ascendance coréenne, il est embarqué malgré lui dans un questionnement existentiel qui va remettre en cause toutes ses certitudes.</a:t>
            </a:r>
          </a:p>
          <a:p>
            <a:endParaRPr lang="fr-FR" dirty="0"/>
          </a:p>
          <a:p>
            <a:r>
              <a:rPr lang="fr-FR" sz="2800" dirty="0">
                <a:highlight>
                  <a:srgbClr val="FFFF00"/>
                </a:highlight>
              </a:rPr>
              <a:t>Comment échapper à son destin ? Ou plutôt comment échapper au regard que la société pose sur vous ? C’est à cette question, d’autant plus sensible dans un pays où les conventions sociales sont extrêmement rigides, que le jeune réalisateur japonais Kei Ishikawa, multirécompensé dans son pays, consacre son quatrième long métrage.</a:t>
            </a:r>
            <a:endParaRPr lang="fr-FR" dirty="0"/>
          </a:p>
          <a:p>
            <a:endParaRPr lang="fr-FR" dirty="0"/>
          </a:p>
        </p:txBody>
      </p:sp>
    </p:spTree>
    <p:extLst>
      <p:ext uri="{BB962C8B-B14F-4D97-AF65-F5344CB8AC3E}">
        <p14:creationId xmlns:p14="http://schemas.microsoft.com/office/powerpoint/2010/main" val="88745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37520E-B821-54F8-2B7D-64AE36D0CE47}"/>
              </a:ext>
            </a:extLst>
          </p:cNvPr>
          <p:cNvSpPr>
            <a:spLocks noGrp="1"/>
          </p:cNvSpPr>
          <p:nvPr>
            <p:ph type="title"/>
          </p:nvPr>
        </p:nvSpPr>
        <p:spPr/>
        <p:txBody>
          <a:bodyPr/>
          <a:lstStyle/>
          <a:p>
            <a:r>
              <a:rPr lang="fr-FR" dirty="0"/>
              <a:t>Commentaire du réalisateur</a:t>
            </a:r>
          </a:p>
        </p:txBody>
      </p:sp>
      <p:sp>
        <p:nvSpPr>
          <p:cNvPr id="3" name="Espace réservé du contenu 2">
            <a:extLst>
              <a:ext uri="{FF2B5EF4-FFF2-40B4-BE49-F238E27FC236}">
                <a16:creationId xmlns:a16="http://schemas.microsoft.com/office/drawing/2014/main" id="{2969C616-5449-6D44-F2E3-F5EC2CF55B5F}"/>
              </a:ext>
            </a:extLst>
          </p:cNvPr>
          <p:cNvSpPr>
            <a:spLocks noGrp="1"/>
          </p:cNvSpPr>
          <p:nvPr>
            <p:ph idx="1"/>
          </p:nvPr>
        </p:nvSpPr>
        <p:spPr>
          <a:xfrm>
            <a:off x="838200" y="2141537"/>
            <a:ext cx="10515600" cy="4351338"/>
          </a:xfrm>
        </p:spPr>
        <p:txBody>
          <a:bodyPr/>
          <a:lstStyle/>
          <a:p>
            <a:r>
              <a:rPr lang="fr-FR" b="0" i="0" u="none" strike="noStrike" dirty="0">
                <a:solidFill>
                  <a:srgbClr val="1B1B1B"/>
                </a:solidFill>
                <a:effectLst/>
                <a:highlight>
                  <a:srgbClr val="00FF00"/>
                </a:highlight>
                <a:latin typeface="-apple-system-font"/>
              </a:rPr>
              <a:t>« J’ai l’impression, déclare le réalisateur dans le dossier de presse, que, surtout de nos jours, l’équilibre fragile entre la structure familiale et l’individu ne tient qu’à un fil. Quand vous êtes avec votre famille ou quand vous buvez un coup dans un bar, vous pouvez montrer des aspects complètement différents de vous-même, mais vous êtes pourtant une seule et même personne. Les sociétés qui encouragent le concept de l’amour unidimensionnel et de l’identité personnelle universelle rendent la vie presque insupportable pour les individus. » </a:t>
            </a:r>
            <a:endParaRPr lang="fr-FR" dirty="0">
              <a:highlight>
                <a:srgbClr val="00FF00"/>
              </a:highlight>
            </a:endParaRPr>
          </a:p>
        </p:txBody>
      </p:sp>
    </p:spTree>
    <p:extLst>
      <p:ext uri="{BB962C8B-B14F-4D97-AF65-F5344CB8AC3E}">
        <p14:creationId xmlns:p14="http://schemas.microsoft.com/office/powerpoint/2010/main" val="83434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278F6-05AF-8F67-39A5-EC9205E99A43}"/>
              </a:ext>
            </a:extLst>
          </p:cNvPr>
          <p:cNvSpPr>
            <a:spLocks noGrp="1"/>
          </p:cNvSpPr>
          <p:nvPr>
            <p:ph type="title"/>
          </p:nvPr>
        </p:nvSpPr>
        <p:spPr/>
        <p:txBody>
          <a:bodyPr/>
          <a:lstStyle/>
          <a:p>
            <a:r>
              <a:rPr lang="fr-FR" b="1" dirty="0"/>
              <a:t>Le thème principal, </a:t>
            </a:r>
            <a:br>
              <a:rPr lang="fr-FR" b="1" dirty="0"/>
            </a:br>
            <a:r>
              <a:rPr lang="fr-FR" b="1" dirty="0"/>
              <a:t>L’exploration de nos quêtes identitaires ?</a:t>
            </a:r>
          </a:p>
        </p:txBody>
      </p:sp>
      <p:sp>
        <p:nvSpPr>
          <p:cNvPr id="3" name="Espace réservé du contenu 2">
            <a:extLst>
              <a:ext uri="{FF2B5EF4-FFF2-40B4-BE49-F238E27FC236}">
                <a16:creationId xmlns:a16="http://schemas.microsoft.com/office/drawing/2014/main" id="{68B32242-3292-8978-EE82-7F5C0FA59574}"/>
              </a:ext>
            </a:extLst>
          </p:cNvPr>
          <p:cNvSpPr>
            <a:spLocks noGrp="1"/>
          </p:cNvSpPr>
          <p:nvPr>
            <p:ph idx="1"/>
          </p:nvPr>
        </p:nvSpPr>
        <p:spPr/>
        <p:txBody>
          <a:bodyPr>
            <a:normAutofit fontScale="92500" lnSpcReduction="10000"/>
          </a:bodyPr>
          <a:lstStyle/>
          <a:p>
            <a:r>
              <a:rPr lang="fr-FR" sz="3200" dirty="0">
                <a:effectLst/>
              </a:rPr>
              <a:t>A Man, un homme, celui sur lequel on </a:t>
            </a:r>
            <a:r>
              <a:rPr lang="fr-FR" sz="3200" dirty="0" err="1">
                <a:effectLst/>
              </a:rPr>
              <a:t>enquête</a:t>
            </a:r>
            <a:r>
              <a:rPr lang="fr-FR" sz="3200" dirty="0">
                <a:effectLst/>
              </a:rPr>
              <a:t>, peut en cacher un autre : l’</a:t>
            </a:r>
            <a:r>
              <a:rPr lang="fr-FR" sz="3200" dirty="0" err="1">
                <a:effectLst/>
              </a:rPr>
              <a:t>enquêteur</a:t>
            </a:r>
            <a:r>
              <a:rPr lang="fr-FR" sz="3200" dirty="0">
                <a:effectLst/>
              </a:rPr>
              <a:t> </a:t>
            </a:r>
            <a:r>
              <a:rPr lang="fr-FR" sz="3200" dirty="0" err="1">
                <a:effectLst/>
              </a:rPr>
              <a:t>lui-même</a:t>
            </a:r>
            <a:r>
              <a:rPr lang="fr-FR" sz="3200" dirty="0">
                <a:effectLst/>
              </a:rPr>
              <a:t>. </a:t>
            </a:r>
          </a:p>
          <a:p>
            <a:r>
              <a:rPr lang="fr-FR" sz="3200" dirty="0">
                <a:effectLst/>
              </a:rPr>
              <a:t>Leurs profils, comme leurs secrets, se confondent, à mesure que l’obsession de l’avocat pour son affaire grandit. </a:t>
            </a:r>
          </a:p>
          <a:p>
            <a:r>
              <a:rPr lang="fr-FR" sz="3200" dirty="0">
                <a:solidFill>
                  <a:srgbClr val="333333"/>
                </a:solidFill>
              </a:rPr>
              <a:t>L’homme</a:t>
            </a:r>
            <a:r>
              <a:rPr lang="fr-FR" sz="3200" b="0" i="0" u="none" strike="noStrike" dirty="0">
                <a:solidFill>
                  <a:srgbClr val="333333"/>
                </a:solidFill>
                <a:effectLst/>
              </a:rPr>
              <a:t> existe moins pour lui-même qu’à travers le regard de l’autre, les attentes de l’autre, au point de se mentir et de se draper dans une existence qui n’est pas la sienne.</a:t>
            </a:r>
            <a:endParaRPr lang="fr-FR" sz="3200" dirty="0">
              <a:effectLst/>
            </a:endParaRPr>
          </a:p>
          <a:p>
            <a:r>
              <a:rPr lang="fr-FR" sz="3200" b="0" i="0" u="none" strike="noStrike" dirty="0">
                <a:solidFill>
                  <a:srgbClr val="333333"/>
                </a:solidFill>
                <a:effectLst/>
              </a:rPr>
              <a:t>Quid de l’identité  de l’homme en regard de son histoire, du poids des normes, du collectif et du racisme sous-jacent à son pays de naissance.</a:t>
            </a:r>
            <a:endParaRPr lang="fr-FR" sz="3200" dirty="0">
              <a:effectLst/>
            </a:endParaRPr>
          </a:p>
          <a:p>
            <a:endParaRPr lang="fr-FR" dirty="0"/>
          </a:p>
        </p:txBody>
      </p:sp>
    </p:spTree>
    <p:extLst>
      <p:ext uri="{BB962C8B-B14F-4D97-AF65-F5344CB8AC3E}">
        <p14:creationId xmlns:p14="http://schemas.microsoft.com/office/powerpoint/2010/main" val="119826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35A54-D160-857E-F543-2CA8DC1A17CC}"/>
              </a:ext>
            </a:extLst>
          </p:cNvPr>
          <p:cNvSpPr>
            <a:spLocks noGrp="1"/>
          </p:cNvSpPr>
          <p:nvPr>
            <p:ph type="title"/>
          </p:nvPr>
        </p:nvSpPr>
        <p:spPr/>
        <p:txBody>
          <a:bodyPr/>
          <a:lstStyle/>
          <a:p>
            <a:r>
              <a:rPr lang="fr-FR" b="1" dirty="0"/>
              <a:t>Ma perception</a:t>
            </a:r>
          </a:p>
        </p:txBody>
      </p:sp>
      <p:sp>
        <p:nvSpPr>
          <p:cNvPr id="3" name="Espace réservé du contenu 2">
            <a:extLst>
              <a:ext uri="{FF2B5EF4-FFF2-40B4-BE49-F238E27FC236}">
                <a16:creationId xmlns:a16="http://schemas.microsoft.com/office/drawing/2014/main" id="{E7ABA715-04A1-ED0F-2C4F-319A4FC412D7}"/>
              </a:ext>
            </a:extLst>
          </p:cNvPr>
          <p:cNvSpPr>
            <a:spLocks noGrp="1"/>
          </p:cNvSpPr>
          <p:nvPr>
            <p:ph idx="1"/>
          </p:nvPr>
        </p:nvSpPr>
        <p:spPr>
          <a:xfrm>
            <a:off x="838200" y="1417063"/>
            <a:ext cx="10515600" cy="5645218"/>
          </a:xfrm>
        </p:spPr>
        <p:txBody>
          <a:bodyPr>
            <a:noAutofit/>
          </a:bodyPr>
          <a:lstStyle/>
          <a:p>
            <a:r>
              <a:rPr lang="fr-FR" b="0" i="0" u="none" strike="noStrike" dirty="0">
                <a:solidFill>
                  <a:srgbClr val="333333"/>
                </a:solidFill>
                <a:effectLst/>
              </a:rPr>
              <a:t>Le long-métrage n’est surtout pas un simple thriller. </a:t>
            </a:r>
          </a:p>
          <a:p>
            <a:r>
              <a:rPr lang="fr-FR" b="0" i="0" u="none" strike="noStrike" dirty="0">
                <a:solidFill>
                  <a:srgbClr val="333333"/>
                </a:solidFill>
                <a:effectLst/>
              </a:rPr>
              <a:t>Le film nous présente un Japon très urbanisé qui se cherche une identité à travers des personnages complexes, fascinants, en quête d’eux-mêmes. </a:t>
            </a:r>
          </a:p>
          <a:p>
            <a:r>
              <a:rPr lang="fr-FR" b="0" i="0" u="none" strike="noStrike" dirty="0">
                <a:solidFill>
                  <a:srgbClr val="333333"/>
                </a:solidFill>
                <a:effectLst/>
              </a:rPr>
              <a:t>Il offre une pluralité de voies qui hésitent entre le drame, le réalisme sociologique et la fiction familiale. </a:t>
            </a:r>
          </a:p>
          <a:p>
            <a:r>
              <a:rPr lang="fr-FR" b="0" i="0" u="none" strike="noStrike" dirty="0">
                <a:solidFill>
                  <a:srgbClr val="333333"/>
                </a:solidFill>
                <a:effectLst/>
              </a:rPr>
              <a:t>Rien n’est vraiment stable, le scénario brouille les pistes, en dépit de la figure de l’avocat, droite et sereine, qui peu à peu se perd dans le brouillage identitaire.</a:t>
            </a:r>
          </a:p>
          <a:p>
            <a:r>
              <a:rPr lang="fr-FR" b="0" i="0" u="none" strike="noStrike" dirty="0">
                <a:solidFill>
                  <a:srgbClr val="333333"/>
                </a:solidFill>
                <a:effectLst/>
              </a:rPr>
              <a:t>Derrière une mise en scène relativement lisse se cache une critique sociale sévère contre un pays développé incapable de faire droit aux différences.</a:t>
            </a:r>
            <a:endParaRPr lang="fr-FR" dirty="0"/>
          </a:p>
        </p:txBody>
      </p:sp>
    </p:spTree>
    <p:extLst>
      <p:ext uri="{BB962C8B-B14F-4D97-AF65-F5344CB8AC3E}">
        <p14:creationId xmlns:p14="http://schemas.microsoft.com/office/powerpoint/2010/main" val="370734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19419-DF96-0D45-BE77-D3CA3CD7378B}"/>
              </a:ext>
            </a:extLst>
          </p:cNvPr>
          <p:cNvSpPr>
            <a:spLocks noGrp="1"/>
          </p:cNvSpPr>
          <p:nvPr>
            <p:ph type="title"/>
          </p:nvPr>
        </p:nvSpPr>
        <p:spPr/>
        <p:txBody>
          <a:bodyPr/>
          <a:lstStyle/>
          <a:p>
            <a:r>
              <a:rPr lang="fr-FR" b="1" dirty="0"/>
              <a:t>Mise en scène </a:t>
            </a:r>
            <a:r>
              <a:rPr lang="fr-FR" sz="2800" b="1" dirty="0"/>
              <a:t>(article de presse)</a:t>
            </a:r>
          </a:p>
        </p:txBody>
      </p:sp>
      <p:sp>
        <p:nvSpPr>
          <p:cNvPr id="3" name="Espace réservé du contenu 2">
            <a:extLst>
              <a:ext uri="{FF2B5EF4-FFF2-40B4-BE49-F238E27FC236}">
                <a16:creationId xmlns:a16="http://schemas.microsoft.com/office/drawing/2014/main" id="{7D602C4A-939F-B119-1A31-782B97DE947F}"/>
              </a:ext>
            </a:extLst>
          </p:cNvPr>
          <p:cNvSpPr>
            <a:spLocks noGrp="1"/>
          </p:cNvSpPr>
          <p:nvPr>
            <p:ph idx="1"/>
          </p:nvPr>
        </p:nvSpPr>
        <p:spPr>
          <a:xfrm>
            <a:off x="838200" y="1342417"/>
            <a:ext cx="10515600" cy="4834546"/>
          </a:xfrm>
        </p:spPr>
        <p:txBody>
          <a:bodyPr>
            <a:normAutofit fontScale="77500" lnSpcReduction="20000"/>
          </a:bodyPr>
          <a:lstStyle/>
          <a:p>
            <a:r>
              <a:rPr lang="fr-FR" sz="4200" dirty="0">
                <a:effectLst/>
                <a:highlight>
                  <a:srgbClr val="FFFF00"/>
                </a:highlight>
              </a:rPr>
              <a:t>Ce que l’on retient, plus que tout</a:t>
            </a:r>
            <a:r>
              <a:rPr lang="fr-FR" sz="4200" dirty="0">
                <a:effectLst/>
              </a:rPr>
              <a:t>, du </a:t>
            </a:r>
            <a:r>
              <a:rPr lang="fr-FR" sz="4200" dirty="0" err="1">
                <a:effectLst/>
              </a:rPr>
              <a:t>quatrième</a:t>
            </a:r>
            <a:r>
              <a:rPr lang="fr-FR" sz="4200" dirty="0">
                <a:effectLst/>
              </a:rPr>
              <a:t> </a:t>
            </a:r>
            <a:r>
              <a:rPr lang="fr-FR" sz="4200" dirty="0" err="1">
                <a:effectLst/>
              </a:rPr>
              <a:t>long-métrage</a:t>
            </a:r>
            <a:r>
              <a:rPr lang="fr-FR" sz="4200" dirty="0">
                <a:effectLst/>
              </a:rPr>
              <a:t> du Japonais Kei Ishikawa, </a:t>
            </a:r>
            <a:r>
              <a:rPr lang="fr-FR" sz="4200" dirty="0">
                <a:effectLst/>
                <a:highlight>
                  <a:srgbClr val="FFFF00"/>
                </a:highlight>
              </a:rPr>
              <a:t>c’est sa mise en </a:t>
            </a:r>
            <a:r>
              <a:rPr lang="fr-FR" sz="4200" dirty="0" err="1">
                <a:effectLst/>
                <a:highlight>
                  <a:srgbClr val="FFFF00"/>
                </a:highlight>
              </a:rPr>
              <a:t>scène</a:t>
            </a:r>
            <a:r>
              <a:rPr lang="fr-FR" sz="4200" dirty="0">
                <a:effectLst/>
                <a:highlight>
                  <a:srgbClr val="FFFF00"/>
                </a:highlight>
              </a:rPr>
              <a:t>, et notamment son traitement des couleurs </a:t>
            </a:r>
            <a:r>
              <a:rPr lang="fr-FR" sz="4200" dirty="0">
                <a:effectLst/>
              </a:rPr>
              <a:t>(orchestré par le directeur de la photographie </a:t>
            </a:r>
            <a:r>
              <a:rPr lang="fr-FR" sz="4200" dirty="0" err="1">
                <a:effectLst/>
              </a:rPr>
              <a:t>Tatsuto</a:t>
            </a:r>
            <a:r>
              <a:rPr lang="fr-FR" sz="4200" dirty="0">
                <a:effectLst/>
              </a:rPr>
              <a:t> Kondo). </a:t>
            </a:r>
            <a:r>
              <a:rPr lang="fr-FR" sz="4200" dirty="0">
                <a:solidFill>
                  <a:srgbClr val="FF0000"/>
                </a:solidFill>
                <a:effectLst/>
              </a:rPr>
              <a:t>La </a:t>
            </a:r>
            <a:r>
              <a:rPr lang="fr-FR" sz="4200" dirty="0" err="1">
                <a:solidFill>
                  <a:srgbClr val="FF0000"/>
                </a:solidFill>
                <a:effectLst/>
              </a:rPr>
              <a:t>dualite</a:t>
            </a:r>
            <a:r>
              <a:rPr lang="fr-FR" sz="4200" dirty="0">
                <a:solidFill>
                  <a:srgbClr val="FF0000"/>
                </a:solidFill>
                <a:effectLst/>
              </a:rPr>
              <a:t>́ entre </a:t>
            </a:r>
            <a:r>
              <a:rPr lang="fr-FR" sz="4200" dirty="0" err="1">
                <a:solidFill>
                  <a:srgbClr val="FF0000"/>
                </a:solidFill>
                <a:effectLst/>
              </a:rPr>
              <a:t>lumière</a:t>
            </a:r>
            <a:r>
              <a:rPr lang="fr-FR" sz="4200" dirty="0">
                <a:solidFill>
                  <a:srgbClr val="FF0000"/>
                </a:solidFill>
                <a:effectLst/>
              </a:rPr>
              <a:t> bleue et </a:t>
            </a:r>
            <a:r>
              <a:rPr lang="fr-FR" sz="4200" dirty="0" err="1">
                <a:solidFill>
                  <a:srgbClr val="FF0000"/>
                </a:solidFill>
                <a:effectLst/>
              </a:rPr>
              <a:t>lumière</a:t>
            </a:r>
            <a:r>
              <a:rPr lang="fr-FR" sz="4200" dirty="0">
                <a:solidFill>
                  <a:srgbClr val="FF0000"/>
                </a:solidFill>
                <a:effectLst/>
              </a:rPr>
              <a:t> jaune</a:t>
            </a:r>
            <a:r>
              <a:rPr lang="fr-FR" sz="4200" dirty="0">
                <a:effectLst/>
              </a:rPr>
              <a:t> jalonne le </a:t>
            </a:r>
            <a:r>
              <a:rPr lang="fr-FR" sz="4200" dirty="0" err="1">
                <a:effectLst/>
              </a:rPr>
              <a:t>récit</a:t>
            </a:r>
            <a:r>
              <a:rPr lang="fr-FR" sz="4200" dirty="0">
                <a:effectLst/>
              </a:rPr>
              <a:t>, entre ses instants de grande </a:t>
            </a:r>
            <a:r>
              <a:rPr lang="fr-FR" sz="4200" dirty="0" err="1">
                <a:effectLst/>
              </a:rPr>
              <a:t>vérite</a:t>
            </a:r>
            <a:r>
              <a:rPr lang="fr-FR" sz="4200" dirty="0">
                <a:effectLst/>
              </a:rPr>
              <a:t>́ (et donc de </a:t>
            </a:r>
            <a:r>
              <a:rPr lang="fr-FR" sz="4200" dirty="0" err="1">
                <a:effectLst/>
              </a:rPr>
              <a:t>vulnérabilite</a:t>
            </a:r>
            <a:r>
              <a:rPr lang="fr-FR" sz="4200" dirty="0">
                <a:effectLst/>
              </a:rPr>
              <a:t>́), et ces moments </a:t>
            </a:r>
            <a:r>
              <a:rPr lang="fr-FR" sz="4200" dirty="0" err="1">
                <a:effectLst/>
              </a:rPr>
              <a:t>habités</a:t>
            </a:r>
            <a:r>
              <a:rPr lang="fr-FR" sz="4200" dirty="0">
                <a:effectLst/>
              </a:rPr>
              <a:t> par le mensonge, la tromperie et les faux-semblants. C’est par exemple la </a:t>
            </a:r>
            <a:r>
              <a:rPr lang="fr-FR" sz="4200" dirty="0" err="1">
                <a:effectLst/>
              </a:rPr>
              <a:t>lumière</a:t>
            </a:r>
            <a:r>
              <a:rPr lang="fr-FR" sz="4200" dirty="0">
                <a:effectLst/>
              </a:rPr>
              <a:t> jaune qui </a:t>
            </a:r>
            <a:r>
              <a:rPr lang="fr-FR" sz="4200" dirty="0" err="1">
                <a:effectLst/>
              </a:rPr>
              <a:t>innonde</a:t>
            </a:r>
            <a:r>
              <a:rPr lang="fr-FR" sz="4200" dirty="0">
                <a:effectLst/>
              </a:rPr>
              <a:t> l’appartement de l’avocat qui ne sait plus parler à son </a:t>
            </a:r>
            <a:r>
              <a:rPr lang="fr-FR" sz="4200" dirty="0" err="1">
                <a:effectLst/>
              </a:rPr>
              <a:t>épouse</a:t>
            </a:r>
            <a:r>
              <a:rPr lang="fr-FR" sz="4200" dirty="0">
                <a:effectLst/>
              </a:rPr>
              <a:t>. </a:t>
            </a:r>
            <a:r>
              <a:rPr lang="fr-FR" sz="4200" dirty="0">
                <a:effectLst/>
                <a:highlight>
                  <a:srgbClr val="FFFF00"/>
                </a:highlight>
              </a:rPr>
              <a:t>Plus loin, c’est aussi par la </a:t>
            </a:r>
            <a:r>
              <a:rPr lang="fr-FR" sz="4200" dirty="0" err="1">
                <a:effectLst/>
                <a:highlight>
                  <a:srgbClr val="FFFF00"/>
                </a:highlight>
              </a:rPr>
              <a:t>lumière</a:t>
            </a:r>
            <a:r>
              <a:rPr lang="fr-FR" sz="4200" dirty="0">
                <a:effectLst/>
                <a:highlight>
                  <a:srgbClr val="FFFF00"/>
                </a:highlight>
              </a:rPr>
              <a:t>, ou </a:t>
            </a:r>
            <a:r>
              <a:rPr lang="fr-FR" sz="4200" dirty="0" err="1">
                <a:effectLst/>
                <a:highlight>
                  <a:srgbClr val="FFFF00"/>
                </a:highlight>
              </a:rPr>
              <a:t>plutôt</a:t>
            </a:r>
            <a:r>
              <a:rPr lang="fr-FR" sz="4200" dirty="0">
                <a:effectLst/>
                <a:highlight>
                  <a:srgbClr val="FFFF00"/>
                </a:highlight>
              </a:rPr>
              <a:t> par son absence, que le film bascule dans un thriller aux notes plus </a:t>
            </a:r>
            <a:r>
              <a:rPr lang="fr-FR" sz="4200" dirty="0" err="1">
                <a:effectLst/>
                <a:highlight>
                  <a:srgbClr val="FFFF00"/>
                </a:highlight>
              </a:rPr>
              <a:t>inquiétantes</a:t>
            </a:r>
            <a:r>
              <a:rPr lang="fr-FR" sz="4200" dirty="0">
                <a:effectLst/>
                <a:highlight>
                  <a:srgbClr val="FFFF00"/>
                </a:highlight>
              </a:rPr>
              <a:t>, dans une confrontation hautement </a:t>
            </a:r>
            <a:r>
              <a:rPr lang="fr-FR" sz="4200" dirty="0" err="1">
                <a:effectLst/>
                <a:highlight>
                  <a:srgbClr val="FFFF00"/>
                </a:highlight>
              </a:rPr>
              <a:t>déroutante</a:t>
            </a:r>
            <a:r>
              <a:rPr lang="fr-FR" sz="4200" dirty="0">
                <a:effectLst/>
                <a:highlight>
                  <a:srgbClr val="FFFF00"/>
                </a:highlight>
              </a:rPr>
              <a:t> au sein d’une prison. </a:t>
            </a:r>
          </a:p>
          <a:p>
            <a:endParaRPr lang="fr-FR" dirty="0"/>
          </a:p>
        </p:txBody>
      </p:sp>
    </p:spTree>
    <p:extLst>
      <p:ext uri="{BB962C8B-B14F-4D97-AF65-F5344CB8AC3E}">
        <p14:creationId xmlns:p14="http://schemas.microsoft.com/office/powerpoint/2010/main" val="222605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DB661A-A2EC-0F9D-42A5-20C5205B90C2}"/>
              </a:ext>
            </a:extLst>
          </p:cNvPr>
          <p:cNvSpPr>
            <a:spLocks noGrp="1"/>
          </p:cNvSpPr>
          <p:nvPr>
            <p:ph type="title"/>
          </p:nvPr>
        </p:nvSpPr>
        <p:spPr/>
        <p:txBody>
          <a:bodyPr/>
          <a:lstStyle/>
          <a:p>
            <a:r>
              <a:rPr lang="fr-FR" b="1" dirty="0"/>
              <a:t>Kei Ishikawa</a:t>
            </a:r>
          </a:p>
        </p:txBody>
      </p:sp>
      <p:sp>
        <p:nvSpPr>
          <p:cNvPr id="3" name="Espace réservé du contenu 2">
            <a:extLst>
              <a:ext uri="{FF2B5EF4-FFF2-40B4-BE49-F238E27FC236}">
                <a16:creationId xmlns:a16="http://schemas.microsoft.com/office/drawing/2014/main" id="{705DC0C0-E176-C203-C203-389734BBDEC8}"/>
              </a:ext>
            </a:extLst>
          </p:cNvPr>
          <p:cNvSpPr>
            <a:spLocks noGrp="1"/>
          </p:cNvSpPr>
          <p:nvPr>
            <p:ph idx="1"/>
          </p:nvPr>
        </p:nvSpPr>
        <p:spPr>
          <a:xfrm>
            <a:off x="838200" y="1690687"/>
            <a:ext cx="10515600" cy="4802187"/>
          </a:xfrm>
        </p:spPr>
        <p:txBody>
          <a:bodyPr>
            <a:normAutofit/>
          </a:bodyPr>
          <a:lstStyle/>
          <a:p>
            <a:r>
              <a:rPr lang="fr-FR" dirty="0">
                <a:solidFill>
                  <a:srgbClr val="2D2D2D"/>
                </a:solidFill>
                <a:latin typeface="Helvetica" pitchFamily="2" charset="0"/>
              </a:rPr>
              <a:t>Il</a:t>
            </a:r>
            <a:r>
              <a:rPr lang="fr-FR" dirty="0">
                <a:solidFill>
                  <a:srgbClr val="2D2D2D"/>
                </a:solidFill>
                <a:effectLst/>
                <a:latin typeface="Helvetica" pitchFamily="2" charset="0"/>
              </a:rPr>
              <a:t> est né en 1977 dans la préfecture d’Aichi. </a:t>
            </a:r>
          </a:p>
          <a:p>
            <a:r>
              <a:rPr lang="fr-FR" dirty="0">
                <a:solidFill>
                  <a:srgbClr val="2D2D2D"/>
                </a:solidFill>
                <a:latin typeface="Helvetica" pitchFamily="2" charset="0"/>
              </a:rPr>
              <a:t>D</a:t>
            </a:r>
            <a:r>
              <a:rPr lang="fr-FR" dirty="0">
                <a:solidFill>
                  <a:srgbClr val="2D2D2D"/>
                </a:solidFill>
                <a:effectLst/>
                <a:latin typeface="Helvetica" pitchFamily="2" charset="0"/>
              </a:rPr>
              <a:t>iplômé de physique à l’Université du Tohoku. </a:t>
            </a:r>
          </a:p>
          <a:p>
            <a:r>
              <a:rPr lang="fr-FR" dirty="0">
                <a:solidFill>
                  <a:srgbClr val="2D2D2D"/>
                </a:solidFill>
                <a:latin typeface="Helvetica" pitchFamily="2" charset="0"/>
              </a:rPr>
              <a:t>Part é</a:t>
            </a:r>
            <a:r>
              <a:rPr lang="fr-FR" dirty="0">
                <a:solidFill>
                  <a:srgbClr val="2D2D2D"/>
                </a:solidFill>
                <a:effectLst/>
                <a:latin typeface="Helvetica" pitchFamily="2" charset="0"/>
              </a:rPr>
              <a:t>tudier le cinéma à l’école nationale de Lodz en Pologne. </a:t>
            </a:r>
          </a:p>
          <a:p>
            <a:r>
              <a:rPr lang="fr-FR" dirty="0">
                <a:solidFill>
                  <a:srgbClr val="2D2D2D"/>
                </a:solidFill>
                <a:effectLst/>
                <a:latin typeface="Helvetica" pitchFamily="2" charset="0"/>
              </a:rPr>
              <a:t>De retour au Japon, il travaille sur plusieurs documentaires et court-métrages </a:t>
            </a:r>
          </a:p>
          <a:p>
            <a:r>
              <a:rPr lang="fr-FR" dirty="0">
                <a:solidFill>
                  <a:srgbClr val="D90067"/>
                </a:solidFill>
                <a:effectLst/>
                <a:latin typeface="Helvetica" pitchFamily="2" charset="0"/>
              </a:rPr>
              <a:t>Filmographie: </a:t>
            </a:r>
          </a:p>
          <a:p>
            <a:pPr lvl="2"/>
            <a:r>
              <a:rPr lang="fr-FR" dirty="0">
                <a:solidFill>
                  <a:srgbClr val="2D2D2D"/>
                </a:solidFill>
                <a:effectLst/>
                <a:latin typeface="Helvetica" pitchFamily="2" charset="0"/>
              </a:rPr>
              <a:t>2017 Traces of Sin</a:t>
            </a:r>
          </a:p>
          <a:p>
            <a:pPr lvl="2"/>
            <a:r>
              <a:rPr lang="fr-FR" dirty="0">
                <a:solidFill>
                  <a:srgbClr val="2D2D2D"/>
                </a:solidFill>
                <a:effectLst/>
                <a:latin typeface="Helvetica" pitchFamily="2" charset="0"/>
              </a:rPr>
              <a:t>2018 Anticipation Japon - film collectif</a:t>
            </a:r>
          </a:p>
          <a:p>
            <a:pPr lvl="2"/>
            <a:r>
              <a:rPr lang="fr-FR" dirty="0">
                <a:solidFill>
                  <a:srgbClr val="2D2D2D"/>
                </a:solidFill>
                <a:effectLst/>
                <a:latin typeface="Helvetica" pitchFamily="2" charset="0"/>
              </a:rPr>
              <a:t>2019 </a:t>
            </a:r>
            <a:r>
              <a:rPr lang="fr-FR" dirty="0" err="1">
                <a:solidFill>
                  <a:srgbClr val="2D2D2D"/>
                </a:solidFill>
                <a:effectLst/>
                <a:latin typeface="Helvetica" pitchFamily="2" charset="0"/>
              </a:rPr>
              <a:t>Listen</a:t>
            </a:r>
            <a:r>
              <a:rPr lang="fr-FR" dirty="0">
                <a:solidFill>
                  <a:srgbClr val="2D2D2D"/>
                </a:solidFill>
                <a:effectLst/>
                <a:latin typeface="Helvetica" pitchFamily="2" charset="0"/>
              </a:rPr>
              <a:t> to the </a:t>
            </a:r>
            <a:r>
              <a:rPr lang="fr-FR" dirty="0" err="1">
                <a:solidFill>
                  <a:srgbClr val="2D2D2D"/>
                </a:solidFill>
                <a:effectLst/>
                <a:latin typeface="Helvetica" pitchFamily="2" charset="0"/>
              </a:rPr>
              <a:t>Universe</a:t>
            </a:r>
            <a:endParaRPr lang="fr-FR" dirty="0">
              <a:solidFill>
                <a:srgbClr val="2D2D2D"/>
              </a:solidFill>
              <a:effectLst/>
              <a:latin typeface="Helvetica" pitchFamily="2" charset="0"/>
            </a:endParaRPr>
          </a:p>
          <a:p>
            <a:pPr lvl="2"/>
            <a:r>
              <a:rPr lang="fr-FR" dirty="0">
                <a:solidFill>
                  <a:srgbClr val="2D2D2D"/>
                </a:solidFill>
                <a:effectLst/>
                <a:latin typeface="Helvetica" pitchFamily="2" charset="0"/>
              </a:rPr>
              <a:t>2021 Arc</a:t>
            </a:r>
          </a:p>
          <a:p>
            <a:pPr lvl="2"/>
            <a:r>
              <a:rPr lang="fr-FR" dirty="0">
                <a:solidFill>
                  <a:srgbClr val="2D2D2D"/>
                </a:solidFill>
                <a:latin typeface="Helvetica" pitchFamily="2" charset="0"/>
              </a:rPr>
              <a:t>2022 A Man</a:t>
            </a:r>
            <a:endParaRPr lang="fr-FR" dirty="0">
              <a:solidFill>
                <a:srgbClr val="2D2D2D"/>
              </a:solidFill>
              <a:effectLst/>
              <a:latin typeface="Helvetica" pitchFamily="2" charset="0"/>
            </a:endParaRPr>
          </a:p>
          <a:p>
            <a:pPr lvl="2"/>
            <a:endParaRPr lang="fr-FR" dirty="0">
              <a:solidFill>
                <a:srgbClr val="2D2D2D"/>
              </a:solidFill>
              <a:effectLst/>
              <a:latin typeface="Helvetica" pitchFamily="2" charset="0"/>
            </a:endParaRPr>
          </a:p>
          <a:p>
            <a:endParaRPr lang="fr-FR" dirty="0"/>
          </a:p>
        </p:txBody>
      </p:sp>
    </p:spTree>
    <p:extLst>
      <p:ext uri="{BB962C8B-B14F-4D97-AF65-F5344CB8AC3E}">
        <p14:creationId xmlns:p14="http://schemas.microsoft.com/office/powerpoint/2010/main" val="128122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85B503-3B69-713D-6264-82BBEB0A483D}"/>
              </a:ext>
            </a:extLst>
          </p:cNvPr>
          <p:cNvSpPr>
            <a:spLocks noGrp="1"/>
          </p:cNvSpPr>
          <p:nvPr>
            <p:ph type="title"/>
          </p:nvPr>
        </p:nvSpPr>
        <p:spPr/>
        <p:txBody>
          <a:bodyPr/>
          <a:lstStyle/>
          <a:p>
            <a:r>
              <a:rPr lang="fr-FR" b="1" dirty="0"/>
              <a:t>Bande Annonce</a:t>
            </a:r>
          </a:p>
        </p:txBody>
      </p:sp>
      <p:sp>
        <p:nvSpPr>
          <p:cNvPr id="3" name="Espace réservé du contenu 2">
            <a:extLst>
              <a:ext uri="{FF2B5EF4-FFF2-40B4-BE49-F238E27FC236}">
                <a16:creationId xmlns:a16="http://schemas.microsoft.com/office/drawing/2014/main" id="{51E11DDF-6395-D59A-81EE-660F2E224A9B}"/>
              </a:ext>
            </a:extLst>
          </p:cNvPr>
          <p:cNvSpPr>
            <a:spLocks noGrp="1"/>
          </p:cNvSpPr>
          <p:nvPr>
            <p:ph idx="1"/>
          </p:nvPr>
        </p:nvSpPr>
        <p:spPr/>
        <p:txBody>
          <a:bodyPr/>
          <a:lstStyle/>
          <a:p>
            <a:r>
              <a:rPr lang="fr-FR" dirty="0"/>
              <a:t>https://</a:t>
            </a:r>
            <a:r>
              <a:rPr lang="fr-FR" dirty="0" err="1"/>
              <a:t>www.youtube.com</a:t>
            </a:r>
            <a:r>
              <a:rPr lang="fr-FR" dirty="0"/>
              <a:t>/</a:t>
            </a:r>
            <a:r>
              <a:rPr lang="fr-FR" dirty="0" err="1"/>
              <a:t>watch?v</a:t>
            </a:r>
            <a:r>
              <a:rPr lang="fr-FR" dirty="0"/>
              <a:t>=L7GvBiUsSWk&amp;t=11s</a:t>
            </a:r>
          </a:p>
        </p:txBody>
      </p:sp>
    </p:spTree>
    <p:extLst>
      <p:ext uri="{BB962C8B-B14F-4D97-AF65-F5344CB8AC3E}">
        <p14:creationId xmlns:p14="http://schemas.microsoft.com/office/powerpoint/2010/main" val="235819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Visage humain, sourire, personne, habits&#10;&#10;Description générée automatiquement">
            <a:extLst>
              <a:ext uri="{FF2B5EF4-FFF2-40B4-BE49-F238E27FC236}">
                <a16:creationId xmlns:a16="http://schemas.microsoft.com/office/drawing/2014/main" id="{CC3CEE3A-DADB-362A-F03E-DA6ACE7E350F}"/>
              </a:ext>
            </a:extLst>
          </p:cNvPr>
          <p:cNvPicPr>
            <a:picLocks noChangeAspect="1"/>
          </p:cNvPicPr>
          <p:nvPr/>
        </p:nvPicPr>
        <p:blipFill rotWithShape="1">
          <a:blip r:embed="rId2"/>
          <a:srcRect r="-1" b="1709"/>
          <a:stretch/>
        </p:blipFill>
        <p:spPr>
          <a:xfrm>
            <a:off x="-52137"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contenu 6">
            <a:extLst>
              <a:ext uri="{FF2B5EF4-FFF2-40B4-BE49-F238E27FC236}">
                <a16:creationId xmlns:a16="http://schemas.microsoft.com/office/drawing/2014/main" id="{53E7D613-6733-DAF7-3E7E-49A0A15A5EBB}"/>
              </a:ext>
            </a:extLst>
          </p:cNvPr>
          <p:cNvSpPr>
            <a:spLocks noGrp="1"/>
          </p:cNvSpPr>
          <p:nvPr>
            <p:ph idx="1"/>
          </p:nvPr>
        </p:nvSpPr>
        <p:spPr>
          <a:xfrm>
            <a:off x="5053262" y="2725874"/>
            <a:ext cx="6950959" cy="4132115"/>
          </a:xfrm>
        </p:spPr>
        <p:txBody>
          <a:bodyPr>
            <a:noAutofit/>
          </a:bodyPr>
          <a:lstStyle/>
          <a:p>
            <a:r>
              <a:rPr lang="fr-FR" sz="4400" b="1" i="0" u="none" strike="noStrike" dirty="0">
                <a:solidFill>
                  <a:srgbClr val="1C1C1C"/>
                </a:solidFill>
                <a:effectLst/>
                <a:latin typeface="Raleway" panose="020F0502020204030204" pitchFamily="34" charset="0"/>
              </a:rPr>
              <a:t>Acteurs</a:t>
            </a:r>
            <a:r>
              <a:rPr lang="fr-FR" sz="4400" b="0" i="0" u="none" strike="noStrike" dirty="0">
                <a:solidFill>
                  <a:srgbClr val="333333"/>
                </a:solidFill>
                <a:effectLst/>
                <a:latin typeface="Raleway" panose="020F0502020204030204" pitchFamily="34" charset="0"/>
              </a:rPr>
              <a:t> : </a:t>
            </a:r>
            <a:r>
              <a:rPr lang="fr-FR" sz="3600" b="0" i="0" u="none" strike="noStrike" dirty="0">
                <a:solidFill>
                  <a:srgbClr val="333333"/>
                </a:solidFill>
                <a:effectLst/>
                <a:latin typeface="Raleway" panose="020F0502020204030204" pitchFamily="34" charset="0"/>
                <a:hlinkClick r:id="rId3"/>
              </a:rPr>
              <a:t>Akira Emoto</a:t>
            </a:r>
            <a:r>
              <a:rPr lang="fr-FR" sz="3600" b="0" i="0" u="none" strike="noStrike" dirty="0">
                <a:solidFill>
                  <a:srgbClr val="333333"/>
                </a:solidFill>
                <a:effectLst/>
                <a:latin typeface="Raleway" panose="020F0502020204030204" pitchFamily="34" charset="0"/>
              </a:rPr>
              <a:t>, </a:t>
            </a:r>
          </a:p>
          <a:p>
            <a:r>
              <a:rPr lang="fr-FR" sz="3600" b="0" i="0" u="none" strike="noStrike" dirty="0">
                <a:solidFill>
                  <a:srgbClr val="333333"/>
                </a:solidFill>
                <a:effectLst/>
                <a:latin typeface="Raleway" panose="020F0502020204030204" pitchFamily="34" charset="0"/>
                <a:hlinkClick r:id="rId4"/>
              </a:rPr>
              <a:t>Yōko Maki</a:t>
            </a:r>
            <a:r>
              <a:rPr lang="fr-FR" sz="3600" b="0" i="0" u="none" strike="noStrike" dirty="0">
                <a:solidFill>
                  <a:srgbClr val="333333"/>
                </a:solidFill>
                <a:effectLst/>
                <a:latin typeface="Raleway" panose="020F0502020204030204" pitchFamily="34" charset="0"/>
              </a:rPr>
              <a:t>, </a:t>
            </a:r>
          </a:p>
          <a:p>
            <a:r>
              <a:rPr lang="fr-FR" sz="3600" b="0" i="0" u="none" strike="noStrike" dirty="0">
                <a:solidFill>
                  <a:srgbClr val="333333"/>
                </a:solidFill>
                <a:effectLst/>
                <a:latin typeface="Raleway" panose="020F0502020204030204" pitchFamily="34" charset="0"/>
                <a:hlinkClick r:id="rId5"/>
              </a:rPr>
              <a:t>Sakura Andō</a:t>
            </a:r>
            <a:r>
              <a:rPr lang="fr-FR" sz="3600" b="0" i="0" u="none" strike="noStrike" dirty="0">
                <a:solidFill>
                  <a:srgbClr val="333333"/>
                </a:solidFill>
                <a:effectLst/>
                <a:latin typeface="Raleway" panose="020F0502020204030204" pitchFamily="34" charset="0"/>
              </a:rPr>
              <a:t>, </a:t>
            </a:r>
          </a:p>
          <a:p>
            <a:r>
              <a:rPr lang="fr-FR" sz="3600" b="0" i="0" u="none" strike="noStrike" dirty="0">
                <a:solidFill>
                  <a:srgbClr val="333333"/>
                </a:solidFill>
                <a:effectLst/>
                <a:latin typeface="Raleway" panose="020F0502020204030204" pitchFamily="34" charset="0"/>
                <a:hlinkClick r:id="rId6"/>
              </a:rPr>
              <a:t>Satoshi Tsumabuki</a:t>
            </a:r>
            <a:r>
              <a:rPr lang="fr-FR" sz="3600" b="0" i="0" u="none" strike="noStrike" dirty="0">
                <a:solidFill>
                  <a:srgbClr val="333333"/>
                </a:solidFill>
                <a:effectLst/>
                <a:latin typeface="Raleway" panose="020F0502020204030204" pitchFamily="34" charset="0"/>
              </a:rPr>
              <a:t>, </a:t>
            </a:r>
          </a:p>
          <a:p>
            <a:r>
              <a:rPr lang="fr-FR" sz="3600" b="0" i="0" u="none" strike="noStrike" dirty="0">
                <a:solidFill>
                  <a:srgbClr val="333333"/>
                </a:solidFill>
                <a:effectLst/>
                <a:latin typeface="Raleway" panose="020F0502020204030204" pitchFamily="34" charset="0"/>
                <a:hlinkClick r:id="rId7"/>
              </a:rPr>
              <a:t>Masataka Kubota</a:t>
            </a:r>
            <a:r>
              <a:rPr lang="fr-FR" sz="3600" b="0" i="0" u="none" strike="noStrike" dirty="0">
                <a:solidFill>
                  <a:srgbClr val="333333"/>
                </a:solidFill>
                <a:effectLst/>
                <a:latin typeface="Raleway" panose="020F0502020204030204" pitchFamily="34" charset="0"/>
              </a:rPr>
              <a:t>, </a:t>
            </a:r>
          </a:p>
          <a:p>
            <a:r>
              <a:rPr lang="fr-FR" sz="3600" b="0" i="0" u="none" strike="noStrike" dirty="0">
                <a:solidFill>
                  <a:srgbClr val="333333"/>
                </a:solidFill>
                <a:effectLst/>
                <a:latin typeface="Raleway" panose="020F0502020204030204" pitchFamily="34" charset="0"/>
                <a:hlinkClick r:id="rId8"/>
              </a:rPr>
              <a:t>Nana Seino</a:t>
            </a:r>
            <a:endParaRPr lang="fr-FR" sz="3600" b="1" dirty="0"/>
          </a:p>
        </p:txBody>
      </p:sp>
      <p:sp>
        <p:nvSpPr>
          <p:cNvPr id="9" name="ZoneTexte 8">
            <a:extLst>
              <a:ext uri="{FF2B5EF4-FFF2-40B4-BE49-F238E27FC236}">
                <a16:creationId xmlns:a16="http://schemas.microsoft.com/office/drawing/2014/main" id="{65D920D4-6EDA-E637-B40E-909B443EFE67}"/>
              </a:ext>
            </a:extLst>
          </p:cNvPr>
          <p:cNvSpPr txBox="1"/>
          <p:nvPr/>
        </p:nvSpPr>
        <p:spPr>
          <a:xfrm>
            <a:off x="4738105" y="354160"/>
            <a:ext cx="4120936" cy="1015663"/>
          </a:xfrm>
          <a:prstGeom prst="rect">
            <a:avLst/>
          </a:prstGeom>
          <a:noFill/>
        </p:spPr>
        <p:txBody>
          <a:bodyPr wrap="none" rtlCol="0">
            <a:spAutoFit/>
          </a:bodyPr>
          <a:lstStyle/>
          <a:p>
            <a:r>
              <a:rPr lang="fr-FR" sz="6000" b="1" dirty="0"/>
              <a:t>Kei </a:t>
            </a:r>
            <a:r>
              <a:rPr lang="fr-FR" sz="6000" b="1" dirty="0" err="1"/>
              <a:t>ishikawa</a:t>
            </a:r>
            <a:endParaRPr lang="fr-FR" sz="6000" b="1" dirty="0"/>
          </a:p>
        </p:txBody>
      </p:sp>
    </p:spTree>
    <p:extLst>
      <p:ext uri="{BB962C8B-B14F-4D97-AF65-F5344CB8AC3E}">
        <p14:creationId xmlns:p14="http://schemas.microsoft.com/office/powerpoint/2010/main" val="117222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a:extLst>
              <a:ext uri="{FF2B5EF4-FFF2-40B4-BE49-F238E27FC236}">
                <a16:creationId xmlns:a16="http://schemas.microsoft.com/office/drawing/2014/main" id="{8EA648D6-2CEC-E5D5-EB1F-B9AAC333B4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04592" y="457200"/>
            <a:ext cx="858281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80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7">
            <a:extLst>
              <a:ext uri="{FF2B5EF4-FFF2-40B4-BE49-F238E27FC236}">
                <a16:creationId xmlns:a16="http://schemas.microsoft.com/office/drawing/2014/main" id="{836F900F-1F3F-BB40-F19F-29C21B9E73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96214" y="228600"/>
            <a:ext cx="412337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1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8D18C3F-B6CE-CF13-5E35-F5266F75783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3689"/>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C099299A-CBAE-E95D-5F57-360390E933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6766"/>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A4362A48-15A9-63A4-517F-9375D9455D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62" r="1" b="1"/>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9DF563C6-DA20-488D-72E4-7676E0F3A0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9807"/>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B96CAA5-BBBE-1CA0-561E-F2B490DAAAB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58"/>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83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5image16903136">
            <a:extLst>
              <a:ext uri="{FF2B5EF4-FFF2-40B4-BE49-F238E27FC236}">
                <a16:creationId xmlns:a16="http://schemas.microsoft.com/office/drawing/2014/main" id="{D13975D4-D391-0DBB-94A6-DCE3B4ACA9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3862" y="457200"/>
            <a:ext cx="890427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42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0011252-CB95-DFA9-8F67-059E796B21B7}"/>
              </a:ext>
            </a:extLst>
          </p:cNvPr>
          <p:cNvSpPr txBox="1"/>
          <p:nvPr/>
        </p:nvSpPr>
        <p:spPr>
          <a:xfrm>
            <a:off x="549965" y="211319"/>
            <a:ext cx="11092070" cy="6247864"/>
          </a:xfrm>
          <a:prstGeom prst="rect">
            <a:avLst/>
          </a:prstGeom>
          <a:noFill/>
        </p:spPr>
        <p:txBody>
          <a:bodyPr wrap="square" rtlCol="0">
            <a:spAutoFit/>
          </a:bodyPr>
          <a:lstStyle/>
          <a:p>
            <a:r>
              <a:rPr lang="fr-FR" sz="6000" b="1" dirty="0"/>
              <a:t>RECOMPENSES</a:t>
            </a:r>
          </a:p>
          <a:p>
            <a:r>
              <a:rPr lang="fr-FR" sz="2800" b="1" dirty="0"/>
              <a:t>Tiré du roman à succès de Keiichiro Hirano, qui a décroché l’équivalent du Goncourt au Japon en 2018</a:t>
            </a:r>
          </a:p>
          <a:p>
            <a:br>
              <a:rPr lang="fr-FR" sz="2800" b="1" dirty="0"/>
            </a:br>
            <a:r>
              <a:rPr lang="fr-FR" sz="4000" b="1" dirty="0"/>
              <a:t>Huit récompenses aux  Japan </a:t>
            </a:r>
            <a:r>
              <a:rPr lang="fr-FR" sz="4000" b="1" dirty="0" err="1"/>
              <a:t>Academy</a:t>
            </a:r>
            <a:r>
              <a:rPr lang="fr-FR" sz="4000" b="1" dirty="0"/>
              <a:t> Price</a:t>
            </a:r>
            <a:br>
              <a:rPr lang="fr-FR" sz="2800" b="1" dirty="0"/>
            </a:br>
            <a:r>
              <a:rPr lang="fr-FR" sz="3200" b="1" dirty="0">
                <a:solidFill>
                  <a:schemeClr val="accent1"/>
                </a:solidFill>
              </a:rPr>
              <a:t>Meilleur Film</a:t>
            </a:r>
            <a:br>
              <a:rPr lang="fr-FR" sz="3200" b="1" dirty="0">
                <a:solidFill>
                  <a:schemeClr val="accent1"/>
                </a:solidFill>
              </a:rPr>
            </a:br>
            <a:r>
              <a:rPr lang="fr-FR" sz="3200" b="1" dirty="0">
                <a:solidFill>
                  <a:schemeClr val="accent1"/>
                </a:solidFill>
              </a:rPr>
              <a:t>Meilleur Réalisateur</a:t>
            </a:r>
            <a:br>
              <a:rPr lang="fr-FR" sz="3200" b="1" dirty="0">
                <a:solidFill>
                  <a:schemeClr val="accent1"/>
                </a:solidFill>
              </a:rPr>
            </a:br>
            <a:r>
              <a:rPr lang="fr-FR" sz="3200" b="1" dirty="0">
                <a:solidFill>
                  <a:schemeClr val="accent1"/>
                </a:solidFill>
              </a:rPr>
              <a:t>Meilleur Scénario</a:t>
            </a:r>
            <a:br>
              <a:rPr lang="fr-FR" sz="3200" b="1" dirty="0">
                <a:solidFill>
                  <a:schemeClr val="accent1"/>
                </a:solidFill>
              </a:rPr>
            </a:br>
            <a:r>
              <a:rPr lang="fr-FR" sz="3200" b="1" dirty="0">
                <a:solidFill>
                  <a:schemeClr val="accent1"/>
                </a:solidFill>
              </a:rPr>
              <a:t>Meilleur acteur  </a:t>
            </a:r>
            <a:r>
              <a:rPr lang="fr-FR" sz="3200" b="1" dirty="0" err="1">
                <a:solidFill>
                  <a:schemeClr val="accent2"/>
                </a:solidFill>
              </a:rPr>
              <a:t>Satochi</a:t>
            </a:r>
            <a:r>
              <a:rPr lang="fr-FR" sz="3200" b="1" dirty="0">
                <a:solidFill>
                  <a:schemeClr val="accent2"/>
                </a:solidFill>
              </a:rPr>
              <a:t> </a:t>
            </a:r>
            <a:r>
              <a:rPr lang="fr-FR" sz="3200" b="1" dirty="0" err="1">
                <a:solidFill>
                  <a:schemeClr val="accent2"/>
                </a:solidFill>
              </a:rPr>
              <a:t>Tsumabuki</a:t>
            </a:r>
            <a:r>
              <a:rPr lang="fr-FR" sz="3200" b="1" dirty="0">
                <a:solidFill>
                  <a:schemeClr val="accent2"/>
                </a:solidFill>
              </a:rPr>
              <a:t> </a:t>
            </a:r>
            <a:r>
              <a:rPr lang="fr-FR" sz="2400" b="1" dirty="0">
                <a:solidFill>
                  <a:schemeClr val="accent2"/>
                </a:solidFill>
              </a:rPr>
              <a:t>(The House </a:t>
            </a:r>
            <a:r>
              <a:rPr lang="fr-FR" sz="2400" b="1" dirty="0" err="1">
                <a:solidFill>
                  <a:schemeClr val="accent2"/>
                </a:solidFill>
              </a:rPr>
              <a:t>wife</a:t>
            </a:r>
            <a:r>
              <a:rPr lang="fr-FR" sz="2400" b="1" dirty="0">
                <a:solidFill>
                  <a:schemeClr val="accent2"/>
                </a:solidFill>
              </a:rPr>
              <a:t>, La famille </a:t>
            </a:r>
            <a:r>
              <a:rPr lang="fr-FR" sz="2400" b="1" dirty="0" err="1">
                <a:solidFill>
                  <a:schemeClr val="accent2"/>
                </a:solidFill>
              </a:rPr>
              <a:t>Asada</a:t>
            </a:r>
            <a:r>
              <a:rPr lang="fr-FR" sz="2400" b="1" dirty="0">
                <a:solidFill>
                  <a:schemeClr val="accent2"/>
                </a:solidFill>
              </a:rPr>
              <a:t>)</a:t>
            </a:r>
            <a:br>
              <a:rPr lang="fr-FR" sz="3200" b="1" dirty="0">
                <a:solidFill>
                  <a:schemeClr val="accent2"/>
                </a:solidFill>
              </a:rPr>
            </a:br>
            <a:r>
              <a:rPr lang="fr-FR" sz="3200" b="1" dirty="0">
                <a:solidFill>
                  <a:schemeClr val="accent1"/>
                </a:solidFill>
              </a:rPr>
              <a:t>Meilleur second rôle masculin</a:t>
            </a:r>
            <a:br>
              <a:rPr lang="fr-FR" sz="3200" b="1" dirty="0">
                <a:solidFill>
                  <a:schemeClr val="accent1"/>
                </a:solidFill>
              </a:rPr>
            </a:br>
            <a:r>
              <a:rPr lang="fr-FR" sz="3200" b="1" dirty="0">
                <a:solidFill>
                  <a:schemeClr val="accent1"/>
                </a:solidFill>
              </a:rPr>
              <a:t>Meilleur second rôle féminin </a:t>
            </a:r>
            <a:r>
              <a:rPr lang="fr-FR" sz="3200" b="1" dirty="0">
                <a:solidFill>
                  <a:schemeClr val="accent2"/>
                </a:solidFill>
              </a:rPr>
              <a:t>Sakura Ando </a:t>
            </a:r>
            <a:r>
              <a:rPr lang="fr-FR" sz="2400" b="1" dirty="0">
                <a:solidFill>
                  <a:schemeClr val="accent2"/>
                </a:solidFill>
              </a:rPr>
              <a:t>(L’innocence, Une affaire de famille)</a:t>
            </a:r>
            <a:endParaRPr lang="fr-FR" sz="2400" dirty="0">
              <a:solidFill>
                <a:schemeClr val="accent2"/>
              </a:solidFill>
            </a:endParaRPr>
          </a:p>
        </p:txBody>
      </p:sp>
    </p:spTree>
    <p:extLst>
      <p:ext uri="{BB962C8B-B14F-4D97-AF65-F5344CB8AC3E}">
        <p14:creationId xmlns:p14="http://schemas.microsoft.com/office/powerpoint/2010/main" val="36710859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978</Words>
  <Application>Microsoft Macintosh PowerPoint</Application>
  <PresentationFormat>Grand écran</PresentationFormat>
  <Paragraphs>51</Paragraphs>
  <Slides>15</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-apple-system-font</vt:lpstr>
      <vt:lpstr>.SFNS</vt:lpstr>
      <vt:lpstr>Arial</vt:lpstr>
      <vt:lpstr>Calibri</vt:lpstr>
      <vt:lpstr>Calibri Light</vt:lpstr>
      <vt:lpstr>Helvetica</vt:lpstr>
      <vt:lpstr>Raleway</vt:lpstr>
      <vt:lpstr>Thème Office</vt:lpstr>
      <vt:lpstr>A Man – Kei Ishikawa  </vt:lpstr>
      <vt:lpstr>Kei Ishikawa</vt:lpstr>
      <vt:lpstr>Bande Annonce</vt:lpstr>
      <vt:lpstr>Présentation PowerPoint</vt:lpstr>
      <vt:lpstr>Présentation PowerPoint</vt:lpstr>
      <vt:lpstr>Présentation PowerPoint</vt:lpstr>
      <vt:lpstr>Présentation PowerPoint</vt:lpstr>
      <vt:lpstr>Présentation PowerPoint</vt:lpstr>
      <vt:lpstr>Présentation PowerPoint</vt:lpstr>
      <vt:lpstr>SCRIPT</vt:lpstr>
      <vt:lpstr>Présentation PowerPoint</vt:lpstr>
      <vt:lpstr>Commentaire du réalisateur</vt:lpstr>
      <vt:lpstr>Le thème principal,  L’exploration de nos quêtes identitaires ?</vt:lpstr>
      <vt:lpstr>Ma perception</vt:lpstr>
      <vt:lpstr>Mise en scène (article de presse)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Man – Kei Ishikawa </dc:title>
  <dc:creator>Yves Fallouey</dc:creator>
  <cp:lastModifiedBy>Yves FALLOUEY</cp:lastModifiedBy>
  <cp:revision>27</cp:revision>
  <dcterms:created xsi:type="dcterms:W3CDTF">2024-02-23T17:16:44Z</dcterms:created>
  <dcterms:modified xsi:type="dcterms:W3CDTF">2024-02-25T18:31:44Z</dcterms:modified>
</cp:coreProperties>
</file>